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2" r:id="rId6"/>
    <p:sldId id="263" r:id="rId7"/>
    <p:sldId id="264" r:id="rId8"/>
    <p:sldId id="266" r:id="rId9"/>
    <p:sldId id="265" r:id="rId10"/>
    <p:sldId id="258" r:id="rId11"/>
    <p:sldId id="267" r:id="rId12"/>
    <p:sldId id="268" r:id="rId13"/>
    <p:sldId id="271" r:id="rId14"/>
    <p:sldId id="272" r:id="rId15"/>
    <p:sldId id="273" r:id="rId16"/>
    <p:sldId id="275" r:id="rId17"/>
    <p:sldId id="276" r:id="rId18"/>
    <p:sldId id="277" r:id="rId19"/>
    <p:sldId id="278" r:id="rId20"/>
    <p:sldId id="274" r:id="rId21"/>
    <p:sldId id="27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AB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25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43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1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r" defTabSz="914400" rtl="1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3A72A25-1D96-89CC-B40D-0770546F9C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Billiard Game</a:t>
            </a:r>
            <a:endParaRPr lang="he-IL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2D775961-A210-C434-34C0-7E88B9FB18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Ami Sternlicht &amp; Yakir Lugasi </a:t>
            </a:r>
          </a:p>
          <a:p>
            <a:r>
              <a:rPr lang="en-US" dirty="0"/>
              <a:t>Mohamed</a:t>
            </a:r>
            <a:endParaRPr lang="he-IL" dirty="0"/>
          </a:p>
          <a:p>
            <a:r>
              <a:rPr lang="en-US" dirty="0"/>
              <a:t>EE LAB 1A 2022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35907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DE50574-D9C4-F7D0-EDB5-DCD427359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158" y="535434"/>
            <a:ext cx="9601200" cy="1485900"/>
          </a:xfrm>
        </p:spPr>
        <p:txBody>
          <a:bodyPr/>
          <a:lstStyle/>
          <a:p>
            <a:pPr algn="r"/>
            <a:r>
              <a:rPr lang="he-IL" dirty="0"/>
              <a:t>הוראות הפעלה</a:t>
            </a:r>
          </a:p>
        </p:txBody>
      </p:sp>
      <p:pic>
        <p:nvPicPr>
          <p:cNvPr id="5" name="תמונה 4" descr="תמונה שמכילה טקסט, אלקטרוניקה&#10;&#10;התיאור נוצר באופן אוטומטי">
            <a:extLst>
              <a:ext uri="{FF2B5EF4-FFF2-40B4-BE49-F238E27FC236}">
                <a16:creationId xmlns:a16="http://schemas.microsoft.com/office/drawing/2014/main" id="{5DBA43EE-7719-C0EA-C998-8C2E693EA9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65" t="35790" r="29561" b="18947"/>
          <a:stretch/>
        </p:blipFill>
        <p:spPr>
          <a:xfrm>
            <a:off x="2877550" y="1347538"/>
            <a:ext cx="5414211" cy="4656222"/>
          </a:xfrm>
          <a:prstGeom prst="rect">
            <a:avLst/>
          </a:prstGeom>
        </p:spPr>
      </p:pic>
      <p:sp>
        <p:nvSpPr>
          <p:cNvPr id="6" name="מלבן 5">
            <a:extLst>
              <a:ext uri="{FF2B5EF4-FFF2-40B4-BE49-F238E27FC236}">
                <a16:creationId xmlns:a16="http://schemas.microsoft.com/office/drawing/2014/main" id="{88FDA63C-348A-1319-E100-A72A3F2A5F0F}"/>
              </a:ext>
            </a:extLst>
          </p:cNvPr>
          <p:cNvSpPr/>
          <p:nvPr/>
        </p:nvSpPr>
        <p:spPr>
          <a:xfrm>
            <a:off x="1148935" y="4305323"/>
            <a:ext cx="1652336" cy="6286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Single Player / Multi Player</a:t>
            </a:r>
            <a:endParaRPr lang="he-IL" dirty="0"/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67029A38-03A0-2F1F-B1B9-76E346076465}"/>
              </a:ext>
            </a:extLst>
          </p:cNvPr>
          <p:cNvSpPr/>
          <p:nvPr/>
        </p:nvSpPr>
        <p:spPr>
          <a:xfrm>
            <a:off x="1154243" y="5082337"/>
            <a:ext cx="1652337" cy="6286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Classic Game / Serial Game</a:t>
            </a:r>
            <a:endParaRPr lang="he-IL" dirty="0"/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DF6E0B0D-A9CB-4910-8BB8-80D0D8EFB59D}"/>
              </a:ext>
            </a:extLst>
          </p:cNvPr>
          <p:cNvSpPr/>
          <p:nvPr/>
        </p:nvSpPr>
        <p:spPr>
          <a:xfrm>
            <a:off x="5654623" y="5962624"/>
            <a:ext cx="1652336" cy="583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White Ball’s Theme</a:t>
            </a:r>
            <a:endParaRPr lang="he-IL" dirty="0"/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7F3AD7EA-8966-382E-8A22-68274A739772}"/>
              </a:ext>
            </a:extLst>
          </p:cNvPr>
          <p:cNvSpPr/>
          <p:nvPr/>
        </p:nvSpPr>
        <p:spPr>
          <a:xfrm>
            <a:off x="3843653" y="5962624"/>
            <a:ext cx="1652336" cy="583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Board Theme</a:t>
            </a:r>
            <a:endParaRPr lang="he-IL" dirty="0"/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FE907E31-EAAD-6265-FC7A-DB9BA8C88DB9}"/>
              </a:ext>
            </a:extLst>
          </p:cNvPr>
          <p:cNvSpPr/>
          <p:nvPr/>
        </p:nvSpPr>
        <p:spPr>
          <a:xfrm>
            <a:off x="8491286" y="5668881"/>
            <a:ext cx="1078831" cy="525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Start</a:t>
            </a:r>
            <a:endParaRPr lang="he-IL" dirty="0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F11D8BC7-9CED-9B02-DAA0-4A8196D452E0}"/>
              </a:ext>
            </a:extLst>
          </p:cNvPr>
          <p:cNvSpPr/>
          <p:nvPr/>
        </p:nvSpPr>
        <p:spPr>
          <a:xfrm>
            <a:off x="8491286" y="4933972"/>
            <a:ext cx="1078831" cy="525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Reset</a:t>
            </a:r>
            <a:endParaRPr lang="he-IL" dirty="0"/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207D0CE7-D2B5-8D1C-E81B-B20E46E06F5A}"/>
              </a:ext>
            </a:extLst>
          </p:cNvPr>
          <p:cNvSpPr/>
          <p:nvPr/>
        </p:nvSpPr>
        <p:spPr>
          <a:xfrm>
            <a:off x="3137732" y="1068808"/>
            <a:ext cx="1747588" cy="73392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Player ID</a:t>
            </a:r>
            <a:endParaRPr lang="he-IL" dirty="0"/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7A51F297-97E7-CFF3-F538-11E82ED5AADE}"/>
              </a:ext>
            </a:extLst>
          </p:cNvPr>
          <p:cNvSpPr/>
          <p:nvPr/>
        </p:nvSpPr>
        <p:spPr>
          <a:xfrm>
            <a:off x="5020173" y="1068808"/>
            <a:ext cx="1747588" cy="73392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Score</a:t>
            </a:r>
            <a:endParaRPr lang="he-IL" dirty="0"/>
          </a:p>
        </p:txBody>
      </p:sp>
      <p:cxnSp>
        <p:nvCxnSpPr>
          <p:cNvPr id="18" name="מחבר חץ ישר 17">
            <a:extLst>
              <a:ext uri="{FF2B5EF4-FFF2-40B4-BE49-F238E27FC236}">
                <a16:creationId xmlns:a16="http://schemas.microsoft.com/office/drawing/2014/main" id="{9DCB75F7-645F-9E8C-E43B-C2F586092B9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6701588" y="5196661"/>
            <a:ext cx="1789698" cy="1022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מחבר חץ ישר 19">
            <a:extLst>
              <a:ext uri="{FF2B5EF4-FFF2-40B4-BE49-F238E27FC236}">
                <a16:creationId xmlns:a16="http://schemas.microsoft.com/office/drawing/2014/main" id="{23EEB21C-5579-5DCA-4E82-3DF1DED544EE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6300974" y="5432279"/>
            <a:ext cx="2190312" cy="4992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מחבר חץ ישר 21">
            <a:extLst>
              <a:ext uri="{FF2B5EF4-FFF2-40B4-BE49-F238E27FC236}">
                <a16:creationId xmlns:a16="http://schemas.microsoft.com/office/drawing/2014/main" id="{F54ED56C-7E97-F616-5FE0-787B9A310196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5979414" y="5432279"/>
            <a:ext cx="501377" cy="5303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מחבר חץ ישר 27">
            <a:extLst>
              <a:ext uri="{FF2B5EF4-FFF2-40B4-BE49-F238E27FC236}">
                <a16:creationId xmlns:a16="http://schemas.microsoft.com/office/drawing/2014/main" id="{3B50DE61-6987-E6C3-B385-212121E244B5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4669821" y="5396661"/>
            <a:ext cx="960914" cy="5659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מחבר חץ ישר 37">
            <a:extLst>
              <a:ext uri="{FF2B5EF4-FFF2-40B4-BE49-F238E27FC236}">
                <a16:creationId xmlns:a16="http://schemas.microsoft.com/office/drawing/2014/main" id="{66956930-5BCA-C50B-E325-1BE4B99CA007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806580" y="5396661"/>
            <a:ext cx="234369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מחבר חץ ישר 41">
            <a:extLst>
              <a:ext uri="{FF2B5EF4-FFF2-40B4-BE49-F238E27FC236}">
                <a16:creationId xmlns:a16="http://schemas.microsoft.com/office/drawing/2014/main" id="{EB0F47DF-B876-ADA5-B3C5-8DE146F4EA4A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801271" y="4619648"/>
            <a:ext cx="2548228" cy="5930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מחבר חץ ישר 47">
            <a:extLst>
              <a:ext uri="{FF2B5EF4-FFF2-40B4-BE49-F238E27FC236}">
                <a16:creationId xmlns:a16="http://schemas.microsoft.com/office/drawing/2014/main" id="{5CB00491-D4E6-B223-987E-795A32C639D3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4011526" y="1802734"/>
            <a:ext cx="936729" cy="29323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1" name="מחבר חץ ישר 50">
            <a:extLst>
              <a:ext uri="{FF2B5EF4-FFF2-40B4-BE49-F238E27FC236}">
                <a16:creationId xmlns:a16="http://schemas.microsoft.com/office/drawing/2014/main" id="{FBE4E873-8AF8-9F01-CB5E-ED0CFABD788E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5420469" y="1802734"/>
            <a:ext cx="473498" cy="29416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873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קיר, לוח מקשים, אלקטרוניקה, מחשב&#10;&#10;התיאור נוצר באופן אוטומטי">
            <a:extLst>
              <a:ext uri="{FF2B5EF4-FFF2-40B4-BE49-F238E27FC236}">
                <a16:creationId xmlns:a16="http://schemas.microsoft.com/office/drawing/2014/main" id="{E92F49EB-DBCC-9BEC-74A1-DDA70C368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66" t="19736" r="12454" b="5878"/>
          <a:stretch/>
        </p:blipFill>
        <p:spPr>
          <a:xfrm>
            <a:off x="4094878" y="1159044"/>
            <a:ext cx="3918323" cy="5101389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8DE50574-D9C4-F7D0-EDB5-DCD427359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158" y="535434"/>
            <a:ext cx="9601200" cy="1485900"/>
          </a:xfrm>
        </p:spPr>
        <p:txBody>
          <a:bodyPr/>
          <a:lstStyle/>
          <a:p>
            <a:pPr algn="r"/>
            <a:r>
              <a:rPr lang="he-IL" dirty="0"/>
              <a:t>הוראות הפעלה</a:t>
            </a:r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DF6E0B0D-A9CB-4910-8BB8-80D0D8EFB59D}"/>
              </a:ext>
            </a:extLst>
          </p:cNvPr>
          <p:cNvSpPr/>
          <p:nvPr/>
        </p:nvSpPr>
        <p:spPr>
          <a:xfrm>
            <a:off x="4874873" y="5879928"/>
            <a:ext cx="1924309" cy="583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Decrement Aim’s Magnitude</a:t>
            </a:r>
            <a:endParaRPr lang="he-IL" dirty="0"/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7F3AD7EA-8966-382E-8A22-68274A739772}"/>
              </a:ext>
            </a:extLst>
          </p:cNvPr>
          <p:cNvSpPr/>
          <p:nvPr/>
        </p:nvSpPr>
        <p:spPr>
          <a:xfrm>
            <a:off x="1935350" y="3834031"/>
            <a:ext cx="1914337" cy="583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Aim Rotate Left (Anti-Clockwise)</a:t>
            </a:r>
            <a:endParaRPr lang="he-IL" dirty="0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F11D8BC7-9CED-9B02-DAA0-4A8196D452E0}"/>
              </a:ext>
            </a:extLst>
          </p:cNvPr>
          <p:cNvSpPr/>
          <p:nvPr/>
        </p:nvSpPr>
        <p:spPr>
          <a:xfrm>
            <a:off x="8172447" y="3766842"/>
            <a:ext cx="1994235" cy="791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Aim Rotate Right (Clockwise)</a:t>
            </a:r>
            <a:endParaRPr lang="he-IL" dirty="0"/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7A51F297-97E7-CFF3-F538-11E82ED5AADE}"/>
              </a:ext>
            </a:extLst>
          </p:cNvPr>
          <p:cNvSpPr/>
          <p:nvPr/>
        </p:nvSpPr>
        <p:spPr>
          <a:xfrm>
            <a:off x="8552049" y="5434259"/>
            <a:ext cx="2100696" cy="73392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Press to Aim View / Launch Ball </a:t>
            </a:r>
            <a:endParaRPr lang="he-IL" dirty="0"/>
          </a:p>
        </p:txBody>
      </p:sp>
      <p:cxnSp>
        <p:nvCxnSpPr>
          <p:cNvPr id="18" name="מחבר חץ ישר 17">
            <a:extLst>
              <a:ext uri="{FF2B5EF4-FFF2-40B4-BE49-F238E27FC236}">
                <a16:creationId xmlns:a16="http://schemas.microsoft.com/office/drawing/2014/main" id="{9DCB75F7-645F-9E8C-E43B-C2F586092B9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6382749" y="4162390"/>
            <a:ext cx="1789698" cy="2351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מחבר חץ ישר 21">
            <a:extLst>
              <a:ext uri="{FF2B5EF4-FFF2-40B4-BE49-F238E27FC236}">
                <a16:creationId xmlns:a16="http://schemas.microsoft.com/office/drawing/2014/main" id="{F54ED56C-7E97-F616-5FE0-787B9A310196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5837028" y="5065797"/>
            <a:ext cx="0" cy="8141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מחבר חץ ישר 27">
            <a:extLst>
              <a:ext uri="{FF2B5EF4-FFF2-40B4-BE49-F238E27FC236}">
                <a16:creationId xmlns:a16="http://schemas.microsoft.com/office/drawing/2014/main" id="{3B50DE61-6987-E6C3-B385-212121E244B5}"/>
              </a:ext>
            </a:extLst>
          </p:cNvPr>
          <p:cNvCxnSpPr>
            <a:cxnSpLocks/>
          </p:cNvCxnSpPr>
          <p:nvPr/>
        </p:nvCxnSpPr>
        <p:spPr>
          <a:xfrm>
            <a:off x="3827357" y="4121802"/>
            <a:ext cx="1442254" cy="2917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מחבר חץ ישר 50">
            <a:extLst>
              <a:ext uri="{FF2B5EF4-FFF2-40B4-BE49-F238E27FC236}">
                <a16:creationId xmlns:a16="http://schemas.microsoft.com/office/drawing/2014/main" id="{FBE4E873-8AF8-9F01-CB5E-ED0CFABD788E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6845967" y="5297862"/>
            <a:ext cx="1706082" cy="5033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6" name="מלבן 25">
            <a:extLst>
              <a:ext uri="{FF2B5EF4-FFF2-40B4-BE49-F238E27FC236}">
                <a16:creationId xmlns:a16="http://schemas.microsoft.com/office/drawing/2014/main" id="{21F69751-B8C9-0A5E-896A-1172BE035D2D}"/>
              </a:ext>
            </a:extLst>
          </p:cNvPr>
          <p:cNvSpPr/>
          <p:nvPr/>
        </p:nvSpPr>
        <p:spPr>
          <a:xfrm>
            <a:off x="5091884" y="1545052"/>
            <a:ext cx="1924309" cy="583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Increment Aim’s Magnitude</a:t>
            </a:r>
            <a:endParaRPr lang="he-IL" dirty="0"/>
          </a:p>
        </p:txBody>
      </p:sp>
      <p:cxnSp>
        <p:nvCxnSpPr>
          <p:cNvPr id="27" name="מחבר חץ ישר 26">
            <a:extLst>
              <a:ext uri="{FF2B5EF4-FFF2-40B4-BE49-F238E27FC236}">
                <a16:creationId xmlns:a16="http://schemas.microsoft.com/office/drawing/2014/main" id="{08F0735D-FA2C-3828-F119-EF02FC011F3E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5905401" y="2128582"/>
            <a:ext cx="148638" cy="17014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995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59945E4-7E3B-4509-5568-937F0A773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394" y="372432"/>
            <a:ext cx="9601200" cy="1485900"/>
          </a:xfrm>
        </p:spPr>
        <p:txBody>
          <a:bodyPr/>
          <a:lstStyle/>
          <a:p>
            <a:pPr algn="r"/>
            <a:r>
              <a:rPr lang="he-IL" dirty="0"/>
              <a:t>סכמת מלבנים</a:t>
            </a:r>
          </a:p>
        </p:txBody>
      </p:sp>
      <p:cxnSp>
        <p:nvCxnSpPr>
          <p:cNvPr id="4" name="Elbow Connector 43">
            <a:extLst>
              <a:ext uri="{FF2B5EF4-FFF2-40B4-BE49-F238E27FC236}">
                <a16:creationId xmlns:a16="http://schemas.microsoft.com/office/drawing/2014/main" id="{B7E3C291-5350-E7D9-3C72-BF3ADA76D562}"/>
              </a:ext>
            </a:extLst>
          </p:cNvPr>
          <p:cNvCxnSpPr>
            <a:cxnSpLocks/>
          </p:cNvCxnSpPr>
          <p:nvPr/>
        </p:nvCxnSpPr>
        <p:spPr>
          <a:xfrm rot="10800000">
            <a:off x="3959683" y="1254439"/>
            <a:ext cx="3029312" cy="26131"/>
          </a:xfrm>
          <a:prstGeom prst="bentConnector4">
            <a:avLst>
              <a:gd name="adj1" fmla="val 1163"/>
              <a:gd name="adj2" fmla="val 2535318"/>
            </a:avLst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31">
            <a:extLst>
              <a:ext uri="{FF2B5EF4-FFF2-40B4-BE49-F238E27FC236}">
                <a16:creationId xmlns:a16="http://schemas.microsoft.com/office/drawing/2014/main" id="{FC660778-135F-2274-F4D4-5506CC8374F2}"/>
              </a:ext>
            </a:extLst>
          </p:cNvPr>
          <p:cNvSpPr/>
          <p:nvPr/>
        </p:nvSpPr>
        <p:spPr>
          <a:xfrm>
            <a:off x="10278573" y="3536960"/>
            <a:ext cx="705650" cy="65306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VGA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Gisha" panose="020B0502040204020203" pitchFamily="34" charset="-79"/>
            </a:endParaRPr>
          </a:p>
        </p:txBody>
      </p:sp>
      <p:sp>
        <p:nvSpPr>
          <p:cNvPr id="6" name="Rectangle 32">
            <a:extLst>
              <a:ext uri="{FF2B5EF4-FFF2-40B4-BE49-F238E27FC236}">
                <a16:creationId xmlns:a16="http://schemas.microsoft.com/office/drawing/2014/main" id="{1AFDF387-3F85-3A06-5A85-C31CEC073413}"/>
              </a:ext>
            </a:extLst>
          </p:cNvPr>
          <p:cNvSpPr/>
          <p:nvPr/>
        </p:nvSpPr>
        <p:spPr>
          <a:xfrm>
            <a:off x="8320707" y="4197858"/>
            <a:ext cx="864096" cy="187880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Object MUX</a:t>
            </a:r>
            <a:endParaRPr kumimoji="0" lang="he-IL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Gisha" panose="020B0502040204020203" pitchFamily="34" charset="-79"/>
            </a:endParaRPr>
          </a:p>
        </p:txBody>
      </p:sp>
      <p:sp>
        <p:nvSpPr>
          <p:cNvPr id="7" name="Rectangle 33">
            <a:extLst>
              <a:ext uri="{FF2B5EF4-FFF2-40B4-BE49-F238E27FC236}">
                <a16:creationId xmlns:a16="http://schemas.microsoft.com/office/drawing/2014/main" id="{B3CD057D-4036-5AE2-BB02-6287042E6FC2}"/>
              </a:ext>
            </a:extLst>
          </p:cNvPr>
          <p:cNvSpPr/>
          <p:nvPr/>
        </p:nvSpPr>
        <p:spPr>
          <a:xfrm>
            <a:off x="5309757" y="3813938"/>
            <a:ext cx="1492388" cy="581679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Holes</a:t>
            </a: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Gisha" panose="020B0502040204020203" pitchFamily="34" charset="-79"/>
            </a:endParaRPr>
          </a:p>
        </p:txBody>
      </p:sp>
      <p:sp>
        <p:nvSpPr>
          <p:cNvPr id="8" name="Rectangle 34">
            <a:extLst>
              <a:ext uri="{FF2B5EF4-FFF2-40B4-BE49-F238E27FC236}">
                <a16:creationId xmlns:a16="http://schemas.microsoft.com/office/drawing/2014/main" id="{07813D9D-6EF0-34A3-0DAD-00637ACDF0BD}"/>
              </a:ext>
            </a:extLst>
          </p:cNvPr>
          <p:cNvSpPr/>
          <p:nvPr/>
        </p:nvSpPr>
        <p:spPr>
          <a:xfrm>
            <a:off x="6280240" y="1298901"/>
            <a:ext cx="1368080" cy="213009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Game controller &amp; </a:t>
            </a: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/>
                </a:solidFill>
                <a:latin typeface="Century Gothic" panose="020B0502020202020204"/>
              </a:rPr>
              <a:t>Balls Collision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Rectangle 36">
            <a:extLst>
              <a:ext uri="{FF2B5EF4-FFF2-40B4-BE49-F238E27FC236}">
                <a16:creationId xmlns:a16="http://schemas.microsoft.com/office/drawing/2014/main" id="{66058E81-B88F-9181-85C2-E5D3BC9838B9}"/>
              </a:ext>
            </a:extLst>
          </p:cNvPr>
          <p:cNvSpPr/>
          <p:nvPr/>
        </p:nvSpPr>
        <p:spPr>
          <a:xfrm>
            <a:off x="10287642" y="2560182"/>
            <a:ext cx="1105450" cy="65306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Gisha" panose="020B0502040204020203" pitchFamily="34" charset="-79"/>
              </a:rPr>
              <a:t>Speaker</a:t>
            </a: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/>
              <a:ea typeface="+mn-ea"/>
              <a:cs typeface="Gisha" panose="020B0502040204020203" pitchFamily="34" charset="-79"/>
            </a:endParaRPr>
          </a:p>
        </p:txBody>
      </p:sp>
      <p:sp>
        <p:nvSpPr>
          <p:cNvPr id="10" name="Rectangle 37">
            <a:extLst>
              <a:ext uri="{FF2B5EF4-FFF2-40B4-BE49-F238E27FC236}">
                <a16:creationId xmlns:a16="http://schemas.microsoft.com/office/drawing/2014/main" id="{5118B600-E333-80BA-1803-F8FA3393DECF}"/>
              </a:ext>
            </a:extLst>
          </p:cNvPr>
          <p:cNvSpPr/>
          <p:nvPr/>
        </p:nvSpPr>
        <p:spPr>
          <a:xfrm>
            <a:off x="3299149" y="2246514"/>
            <a:ext cx="1271641" cy="6858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White BALL LOGIC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Gisha" panose="020B0502040204020203" pitchFamily="34" charset="-79"/>
            </a:endParaRPr>
          </a:p>
        </p:txBody>
      </p:sp>
      <p:sp>
        <p:nvSpPr>
          <p:cNvPr id="11" name="Rectangle 39">
            <a:extLst>
              <a:ext uri="{FF2B5EF4-FFF2-40B4-BE49-F238E27FC236}">
                <a16:creationId xmlns:a16="http://schemas.microsoft.com/office/drawing/2014/main" id="{DE1C6852-680B-0F4B-824D-6AAA6D66C6D3}"/>
              </a:ext>
            </a:extLst>
          </p:cNvPr>
          <p:cNvSpPr/>
          <p:nvPr/>
        </p:nvSpPr>
        <p:spPr>
          <a:xfrm>
            <a:off x="1507004" y="2327445"/>
            <a:ext cx="1080120" cy="65306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KBD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Gisha" panose="020B0502040204020203" pitchFamily="34" charset="-79"/>
            </a:endParaRPr>
          </a:p>
        </p:txBody>
      </p:sp>
      <p:cxnSp>
        <p:nvCxnSpPr>
          <p:cNvPr id="12" name="Elbow Connector 54">
            <a:extLst>
              <a:ext uri="{FF2B5EF4-FFF2-40B4-BE49-F238E27FC236}">
                <a16:creationId xmlns:a16="http://schemas.microsoft.com/office/drawing/2014/main" id="{7461C918-564B-3366-098E-9C4797EC52B9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4570789" y="1609722"/>
            <a:ext cx="1695499" cy="377147"/>
          </a:xfrm>
          <a:prstGeom prst="bentConnector3">
            <a:avLst>
              <a:gd name="adj1" fmla="val 50000"/>
            </a:avLst>
          </a:prstGeom>
          <a:ln w="762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7">
            <a:extLst>
              <a:ext uri="{FF2B5EF4-FFF2-40B4-BE49-F238E27FC236}">
                <a16:creationId xmlns:a16="http://schemas.microsoft.com/office/drawing/2014/main" id="{5912905A-5D21-7F82-3A4D-75A7B6F043B2}"/>
              </a:ext>
            </a:extLst>
          </p:cNvPr>
          <p:cNvCxnSpPr>
            <a:cxnSpLocks/>
          </p:cNvCxnSpPr>
          <p:nvPr/>
        </p:nvCxnSpPr>
        <p:spPr>
          <a:xfrm flipV="1">
            <a:off x="6806409" y="5775305"/>
            <a:ext cx="1510034" cy="366321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31">
            <a:extLst>
              <a:ext uri="{FF2B5EF4-FFF2-40B4-BE49-F238E27FC236}">
                <a16:creationId xmlns:a16="http://schemas.microsoft.com/office/drawing/2014/main" id="{FC216ABF-F686-0243-735D-63CC8EB6F40A}"/>
              </a:ext>
            </a:extLst>
          </p:cNvPr>
          <p:cNvSpPr/>
          <p:nvPr/>
        </p:nvSpPr>
        <p:spPr>
          <a:xfrm>
            <a:off x="8361032" y="2596039"/>
            <a:ext cx="1185305" cy="653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Audio Controller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Gisha" panose="020B0502040204020203" pitchFamily="34" charset="-79"/>
            </a:endParaRPr>
          </a:p>
        </p:txBody>
      </p:sp>
      <p:sp>
        <p:nvSpPr>
          <p:cNvPr id="15" name="Rectangle 33">
            <a:extLst>
              <a:ext uri="{FF2B5EF4-FFF2-40B4-BE49-F238E27FC236}">
                <a16:creationId xmlns:a16="http://schemas.microsoft.com/office/drawing/2014/main" id="{215B491C-4C52-49E4-B12A-D1A20227EE8D}"/>
              </a:ext>
            </a:extLst>
          </p:cNvPr>
          <p:cNvSpPr/>
          <p:nvPr/>
        </p:nvSpPr>
        <p:spPr>
          <a:xfrm>
            <a:off x="5309757" y="4484863"/>
            <a:ext cx="1492388" cy="581679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Board</a:t>
            </a: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Gisha" panose="020B0502040204020203" pitchFamily="34" charset="-79"/>
            </a:endParaRPr>
          </a:p>
        </p:txBody>
      </p:sp>
      <p:sp>
        <p:nvSpPr>
          <p:cNvPr id="16" name="Rectangle 33">
            <a:extLst>
              <a:ext uri="{FF2B5EF4-FFF2-40B4-BE49-F238E27FC236}">
                <a16:creationId xmlns:a16="http://schemas.microsoft.com/office/drawing/2014/main" id="{C920A049-D8E1-CE8C-580A-FC109642523E}"/>
              </a:ext>
            </a:extLst>
          </p:cNvPr>
          <p:cNvSpPr/>
          <p:nvPr/>
        </p:nvSpPr>
        <p:spPr>
          <a:xfrm>
            <a:off x="5305492" y="5130084"/>
            <a:ext cx="1492388" cy="581679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Text</a:t>
            </a: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Gisha" panose="020B0502040204020203" pitchFamily="34" charset="-79"/>
            </a:endParaRPr>
          </a:p>
        </p:txBody>
      </p:sp>
      <p:sp>
        <p:nvSpPr>
          <p:cNvPr id="17" name="Rectangle 33">
            <a:extLst>
              <a:ext uri="{FF2B5EF4-FFF2-40B4-BE49-F238E27FC236}">
                <a16:creationId xmlns:a16="http://schemas.microsoft.com/office/drawing/2014/main" id="{4D804E87-FBC6-F008-5D1B-03D2CE5F3719}"/>
              </a:ext>
            </a:extLst>
          </p:cNvPr>
          <p:cNvSpPr/>
          <p:nvPr/>
        </p:nvSpPr>
        <p:spPr>
          <a:xfrm>
            <a:off x="5309757" y="5775305"/>
            <a:ext cx="1502591" cy="789709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Balls</a:t>
            </a: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Bitmap</a:t>
            </a: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Gisha" panose="020B0502040204020203" pitchFamily="34" charset="-79"/>
            </a:endParaRPr>
          </a:p>
        </p:txBody>
      </p:sp>
      <p:cxnSp>
        <p:nvCxnSpPr>
          <p:cNvPr id="18" name="Elbow Connector 33">
            <a:extLst>
              <a:ext uri="{FF2B5EF4-FFF2-40B4-BE49-F238E27FC236}">
                <a16:creationId xmlns:a16="http://schemas.microsoft.com/office/drawing/2014/main" id="{B6146B0A-4EC7-72A0-263B-4889E6196354}"/>
              </a:ext>
            </a:extLst>
          </p:cNvPr>
          <p:cNvCxnSpPr>
            <a:cxnSpLocks/>
          </p:cNvCxnSpPr>
          <p:nvPr/>
        </p:nvCxnSpPr>
        <p:spPr>
          <a:xfrm>
            <a:off x="6797184" y="4140461"/>
            <a:ext cx="1529499" cy="343966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own Arrow 7">
            <a:extLst>
              <a:ext uri="{FF2B5EF4-FFF2-40B4-BE49-F238E27FC236}">
                <a16:creationId xmlns:a16="http://schemas.microsoft.com/office/drawing/2014/main" id="{1935124F-944B-2F29-51AD-0A78E8F3C4D1}"/>
              </a:ext>
            </a:extLst>
          </p:cNvPr>
          <p:cNvSpPr/>
          <p:nvPr/>
        </p:nvSpPr>
        <p:spPr>
          <a:xfrm rot="5400000" flipV="1">
            <a:off x="2827393" y="2327909"/>
            <a:ext cx="236178" cy="712711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Gisha" panose="020B0502040204020203" pitchFamily="34" charset="-79"/>
            </a:endParaRPr>
          </a:p>
        </p:txBody>
      </p:sp>
      <p:cxnSp>
        <p:nvCxnSpPr>
          <p:cNvPr id="20" name="Elbow Connector 54">
            <a:extLst>
              <a:ext uri="{FF2B5EF4-FFF2-40B4-BE49-F238E27FC236}">
                <a16:creationId xmlns:a16="http://schemas.microsoft.com/office/drawing/2014/main" id="{2B1BF9A4-B0EA-78E0-CDB5-E77FF880E2D4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 flipV="1">
            <a:off x="4570790" y="2363951"/>
            <a:ext cx="1709450" cy="225490"/>
          </a:xfrm>
          <a:prstGeom prst="bentConnector3">
            <a:avLst>
              <a:gd name="adj1" fmla="val 50000"/>
            </a:avLst>
          </a:prstGeom>
          <a:ln w="762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54">
            <a:extLst>
              <a:ext uri="{FF2B5EF4-FFF2-40B4-BE49-F238E27FC236}">
                <a16:creationId xmlns:a16="http://schemas.microsoft.com/office/drawing/2014/main" id="{E9E51A22-9050-B434-A24E-1146F9EA3EF8}"/>
              </a:ext>
            </a:extLst>
          </p:cNvPr>
          <p:cNvCxnSpPr>
            <a:cxnSpLocks/>
            <a:stCxn id="10" idx="2"/>
          </p:cNvCxnSpPr>
          <p:nvPr/>
        </p:nvCxnSpPr>
        <p:spPr>
          <a:xfrm rot="16200000" flipH="1">
            <a:off x="3114030" y="3753308"/>
            <a:ext cx="3016666" cy="1374786"/>
          </a:xfrm>
          <a:prstGeom prst="bentConnector3">
            <a:avLst>
              <a:gd name="adj1" fmla="val 99727"/>
            </a:avLst>
          </a:prstGeom>
          <a:ln w="762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37">
            <a:extLst>
              <a:ext uri="{FF2B5EF4-FFF2-40B4-BE49-F238E27FC236}">
                <a16:creationId xmlns:a16="http://schemas.microsoft.com/office/drawing/2014/main" id="{C75175F8-8DF3-6B60-10DC-D649656E7C0F}"/>
              </a:ext>
            </a:extLst>
          </p:cNvPr>
          <p:cNvSpPr/>
          <p:nvPr/>
        </p:nvSpPr>
        <p:spPr>
          <a:xfrm>
            <a:off x="3299148" y="1266795"/>
            <a:ext cx="1271641" cy="6858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Simple BALLS</a:t>
            </a:r>
          </a:p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LOGIC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Gisha" panose="020B0502040204020203" pitchFamily="34" charset="-79"/>
            </a:endParaRPr>
          </a:p>
        </p:txBody>
      </p:sp>
      <p:cxnSp>
        <p:nvCxnSpPr>
          <p:cNvPr id="23" name="Elbow Connector 43">
            <a:extLst>
              <a:ext uri="{FF2B5EF4-FFF2-40B4-BE49-F238E27FC236}">
                <a16:creationId xmlns:a16="http://schemas.microsoft.com/office/drawing/2014/main" id="{5FABE55C-D251-76A1-F67F-8D0117B1C550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2931984" y="1402387"/>
            <a:ext cx="1370150" cy="635820"/>
          </a:xfrm>
          <a:prstGeom prst="bentConnector4">
            <a:avLst>
              <a:gd name="adj1" fmla="val -30212"/>
              <a:gd name="adj2" fmla="val 174242"/>
            </a:avLst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Down Arrow 7">
            <a:extLst>
              <a:ext uri="{FF2B5EF4-FFF2-40B4-BE49-F238E27FC236}">
                <a16:creationId xmlns:a16="http://schemas.microsoft.com/office/drawing/2014/main" id="{C86677C7-7C28-D1CB-16FA-DB52EE6F5656}"/>
              </a:ext>
            </a:extLst>
          </p:cNvPr>
          <p:cNvSpPr/>
          <p:nvPr/>
        </p:nvSpPr>
        <p:spPr>
          <a:xfrm rot="5400000" flipV="1">
            <a:off x="7442449" y="4053535"/>
            <a:ext cx="227017" cy="1507442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Gisha" panose="020B0502040204020203" pitchFamily="34" charset="-79"/>
            </a:endParaRPr>
          </a:p>
        </p:txBody>
      </p:sp>
      <p:sp>
        <p:nvSpPr>
          <p:cNvPr id="25" name="Down Arrow 7">
            <a:extLst>
              <a:ext uri="{FF2B5EF4-FFF2-40B4-BE49-F238E27FC236}">
                <a16:creationId xmlns:a16="http://schemas.microsoft.com/office/drawing/2014/main" id="{0BA29729-2CD1-BD8F-354C-8FADC172B3B7}"/>
              </a:ext>
            </a:extLst>
          </p:cNvPr>
          <p:cNvSpPr/>
          <p:nvPr/>
        </p:nvSpPr>
        <p:spPr>
          <a:xfrm rot="5400000" flipV="1">
            <a:off x="7438186" y="4654464"/>
            <a:ext cx="227017" cy="1529497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Gisha" panose="020B0502040204020203" pitchFamily="34" charset="-79"/>
            </a:endParaRPr>
          </a:p>
        </p:txBody>
      </p:sp>
      <p:cxnSp>
        <p:nvCxnSpPr>
          <p:cNvPr id="26" name="Elbow Connector 43">
            <a:extLst>
              <a:ext uri="{FF2B5EF4-FFF2-40B4-BE49-F238E27FC236}">
                <a16:creationId xmlns:a16="http://schemas.microsoft.com/office/drawing/2014/main" id="{B68468F8-040D-DA84-A829-B0708DC8D3D7}"/>
              </a:ext>
            </a:extLst>
          </p:cNvPr>
          <p:cNvCxnSpPr>
            <a:cxnSpLocks/>
            <a:stCxn id="8" idx="2"/>
            <a:endCxn id="16" idx="1"/>
          </p:cNvCxnSpPr>
          <p:nvPr/>
        </p:nvCxnSpPr>
        <p:spPr>
          <a:xfrm rot="5400000">
            <a:off x="5138924" y="3595568"/>
            <a:ext cx="1991924" cy="1658788"/>
          </a:xfrm>
          <a:prstGeom prst="bentConnector4">
            <a:avLst>
              <a:gd name="adj1" fmla="val 10296"/>
              <a:gd name="adj2" fmla="val 140082"/>
            </a:avLst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43">
            <a:extLst>
              <a:ext uri="{FF2B5EF4-FFF2-40B4-BE49-F238E27FC236}">
                <a16:creationId xmlns:a16="http://schemas.microsoft.com/office/drawing/2014/main" id="{CCD9D4AF-C8A3-617D-D014-9DB1D226031C}"/>
              </a:ext>
            </a:extLst>
          </p:cNvPr>
          <p:cNvCxnSpPr>
            <a:cxnSpLocks/>
            <a:stCxn id="22" idx="1"/>
            <a:endCxn id="17" idx="1"/>
          </p:cNvCxnSpPr>
          <p:nvPr/>
        </p:nvCxnSpPr>
        <p:spPr>
          <a:xfrm rot="10800000" flipH="1" flipV="1">
            <a:off x="3299147" y="1609722"/>
            <a:ext cx="2010609" cy="4560438"/>
          </a:xfrm>
          <a:prstGeom prst="bentConnector3">
            <a:avLst>
              <a:gd name="adj1" fmla="val -99950"/>
            </a:avLst>
          </a:prstGeom>
          <a:ln w="7620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Down Arrow 7">
            <a:extLst>
              <a:ext uri="{FF2B5EF4-FFF2-40B4-BE49-F238E27FC236}">
                <a16:creationId xmlns:a16="http://schemas.microsoft.com/office/drawing/2014/main" id="{991C1586-7BBD-70BD-2184-BCD6F461111F}"/>
              </a:ext>
            </a:extLst>
          </p:cNvPr>
          <p:cNvSpPr/>
          <p:nvPr/>
        </p:nvSpPr>
        <p:spPr>
          <a:xfrm rot="5400000" flipV="1">
            <a:off x="7886587" y="2564085"/>
            <a:ext cx="236178" cy="712711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Gisha" panose="020B0502040204020203" pitchFamily="34" charset="-79"/>
            </a:endParaRPr>
          </a:p>
        </p:txBody>
      </p:sp>
      <p:sp>
        <p:nvSpPr>
          <p:cNvPr id="29" name="Down Arrow 7">
            <a:extLst>
              <a:ext uri="{FF2B5EF4-FFF2-40B4-BE49-F238E27FC236}">
                <a16:creationId xmlns:a16="http://schemas.microsoft.com/office/drawing/2014/main" id="{E9E53090-7E7C-5129-6E37-246373C292B8}"/>
              </a:ext>
            </a:extLst>
          </p:cNvPr>
          <p:cNvSpPr/>
          <p:nvPr/>
        </p:nvSpPr>
        <p:spPr>
          <a:xfrm rot="5400000" flipV="1">
            <a:off x="9794367" y="2548349"/>
            <a:ext cx="236178" cy="732233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Gisha" panose="020B0502040204020203" pitchFamily="34" charset="-79"/>
            </a:endParaRPr>
          </a:p>
        </p:txBody>
      </p:sp>
      <p:sp>
        <p:nvSpPr>
          <p:cNvPr id="30" name="Rectangle 31">
            <a:extLst>
              <a:ext uri="{FF2B5EF4-FFF2-40B4-BE49-F238E27FC236}">
                <a16:creationId xmlns:a16="http://schemas.microsoft.com/office/drawing/2014/main" id="{F9805C18-6AA7-5F44-DF7B-01A6E20B2ED2}"/>
              </a:ext>
            </a:extLst>
          </p:cNvPr>
          <p:cNvSpPr/>
          <p:nvPr/>
        </p:nvSpPr>
        <p:spPr>
          <a:xfrm>
            <a:off x="10268421" y="1564320"/>
            <a:ext cx="812603" cy="65306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7-SEG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Gisha" panose="020B0502040204020203" pitchFamily="34" charset="-79"/>
            </a:endParaRPr>
          </a:p>
        </p:txBody>
      </p:sp>
      <p:sp>
        <p:nvSpPr>
          <p:cNvPr id="31" name="Rectangle 31">
            <a:extLst>
              <a:ext uri="{FF2B5EF4-FFF2-40B4-BE49-F238E27FC236}">
                <a16:creationId xmlns:a16="http://schemas.microsoft.com/office/drawing/2014/main" id="{F3D2A69D-43D2-FACC-EE34-937036A9FFC5}"/>
              </a:ext>
            </a:extLst>
          </p:cNvPr>
          <p:cNvSpPr/>
          <p:nvPr/>
        </p:nvSpPr>
        <p:spPr>
          <a:xfrm>
            <a:off x="8372200" y="1539311"/>
            <a:ext cx="812603" cy="653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Score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Gisha" panose="020B0502040204020203" pitchFamily="34" charset="-79"/>
            </a:endParaRPr>
          </a:p>
        </p:txBody>
      </p:sp>
      <p:sp>
        <p:nvSpPr>
          <p:cNvPr id="32" name="Down Arrow 7">
            <a:extLst>
              <a:ext uri="{FF2B5EF4-FFF2-40B4-BE49-F238E27FC236}">
                <a16:creationId xmlns:a16="http://schemas.microsoft.com/office/drawing/2014/main" id="{9CBFDF7B-9A8F-6AF3-CA1B-6237BF07A368}"/>
              </a:ext>
            </a:extLst>
          </p:cNvPr>
          <p:cNvSpPr/>
          <p:nvPr/>
        </p:nvSpPr>
        <p:spPr>
          <a:xfrm rot="5400000" flipV="1">
            <a:off x="7886589" y="1535114"/>
            <a:ext cx="236178" cy="712713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Gisha" panose="020B0502040204020203" pitchFamily="34" charset="-79"/>
            </a:endParaRPr>
          </a:p>
        </p:txBody>
      </p:sp>
      <p:sp>
        <p:nvSpPr>
          <p:cNvPr id="33" name="Down Arrow 7">
            <a:extLst>
              <a:ext uri="{FF2B5EF4-FFF2-40B4-BE49-F238E27FC236}">
                <a16:creationId xmlns:a16="http://schemas.microsoft.com/office/drawing/2014/main" id="{0FA36CCA-038A-6ECD-97C3-DA4089DCB27C}"/>
              </a:ext>
            </a:extLst>
          </p:cNvPr>
          <p:cNvSpPr/>
          <p:nvPr/>
        </p:nvSpPr>
        <p:spPr>
          <a:xfrm rot="5400000" flipV="1">
            <a:off x="9604520" y="1339060"/>
            <a:ext cx="236178" cy="1103584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Gisha" panose="020B0502040204020203" pitchFamily="34" charset="-79"/>
            </a:endParaRPr>
          </a:p>
        </p:txBody>
      </p:sp>
      <p:sp>
        <p:nvSpPr>
          <p:cNvPr id="34" name="Rectangle 31">
            <a:extLst>
              <a:ext uri="{FF2B5EF4-FFF2-40B4-BE49-F238E27FC236}">
                <a16:creationId xmlns:a16="http://schemas.microsoft.com/office/drawing/2014/main" id="{E0BCC5CB-A156-AA63-F32C-5DB177077F75}"/>
              </a:ext>
            </a:extLst>
          </p:cNvPr>
          <p:cNvSpPr/>
          <p:nvPr/>
        </p:nvSpPr>
        <p:spPr>
          <a:xfrm>
            <a:off x="2102721" y="5199605"/>
            <a:ext cx="1185305" cy="65306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Keys &amp; Switches</a:t>
            </a:r>
            <a:endParaRPr kumimoji="0" lang="he-IL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Gisha" panose="020B0502040204020203" pitchFamily="34" charset="-79"/>
            </a:endParaRPr>
          </a:p>
        </p:txBody>
      </p:sp>
      <p:cxnSp>
        <p:nvCxnSpPr>
          <p:cNvPr id="35" name="Elbow Connector 54">
            <a:extLst>
              <a:ext uri="{FF2B5EF4-FFF2-40B4-BE49-F238E27FC236}">
                <a16:creationId xmlns:a16="http://schemas.microsoft.com/office/drawing/2014/main" id="{334ED394-12B4-8C9A-C728-C72E2924FA19}"/>
              </a:ext>
            </a:extLst>
          </p:cNvPr>
          <p:cNvCxnSpPr>
            <a:cxnSpLocks/>
            <a:stCxn id="34" idx="2"/>
          </p:cNvCxnSpPr>
          <p:nvPr/>
        </p:nvCxnSpPr>
        <p:spPr>
          <a:xfrm rot="16200000" flipH="1">
            <a:off x="3725279" y="4822761"/>
            <a:ext cx="563752" cy="2623562"/>
          </a:xfrm>
          <a:prstGeom prst="bentConnector2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54">
            <a:extLst>
              <a:ext uri="{FF2B5EF4-FFF2-40B4-BE49-F238E27FC236}">
                <a16:creationId xmlns:a16="http://schemas.microsoft.com/office/drawing/2014/main" id="{AD0E1FA9-B27F-E2BA-D244-3FCC2600E06E}"/>
              </a:ext>
            </a:extLst>
          </p:cNvPr>
          <p:cNvCxnSpPr>
            <a:cxnSpLocks/>
            <a:stCxn id="34" idx="3"/>
            <a:endCxn id="15" idx="1"/>
          </p:cNvCxnSpPr>
          <p:nvPr/>
        </p:nvCxnSpPr>
        <p:spPr>
          <a:xfrm flipV="1">
            <a:off x="3288026" y="4775703"/>
            <a:ext cx="2021731" cy="750433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54">
            <a:extLst>
              <a:ext uri="{FF2B5EF4-FFF2-40B4-BE49-F238E27FC236}">
                <a16:creationId xmlns:a16="http://schemas.microsoft.com/office/drawing/2014/main" id="{F9CF09D2-146E-D04B-23C3-B20B99B3E25E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H="1">
            <a:off x="2102720" y="3109456"/>
            <a:ext cx="4177519" cy="2416680"/>
          </a:xfrm>
          <a:prstGeom prst="bentConnector3">
            <a:avLst>
              <a:gd name="adj1" fmla="val -5472"/>
            </a:avLst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17">
            <a:extLst>
              <a:ext uri="{FF2B5EF4-FFF2-40B4-BE49-F238E27FC236}">
                <a16:creationId xmlns:a16="http://schemas.microsoft.com/office/drawing/2014/main" id="{F9026983-062B-19E8-A3E6-C7F6F04E7191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9184803" y="3863491"/>
            <a:ext cx="1093770" cy="1273771"/>
          </a:xfrm>
          <a:prstGeom prst="bentConnector3">
            <a:avLst>
              <a:gd name="adj1" fmla="val 50000"/>
            </a:avLst>
          </a:prstGeom>
          <a:ln w="76200">
            <a:solidFill>
              <a:srgbClr val="8DAB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38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DE50574-D9C4-F7D0-EDB5-DCD427359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158" y="535434"/>
            <a:ext cx="9601200" cy="1485900"/>
          </a:xfrm>
        </p:spPr>
        <p:txBody>
          <a:bodyPr/>
          <a:lstStyle/>
          <a:p>
            <a:pPr algn="r"/>
            <a:r>
              <a:rPr lang="he-IL" dirty="0"/>
              <a:t>שרטוט היררכיה עליונה</a:t>
            </a:r>
          </a:p>
        </p:txBody>
      </p:sp>
      <p:grpSp>
        <p:nvGrpSpPr>
          <p:cNvPr id="3" name="קבוצה 2">
            <a:extLst>
              <a:ext uri="{FF2B5EF4-FFF2-40B4-BE49-F238E27FC236}">
                <a16:creationId xmlns:a16="http://schemas.microsoft.com/office/drawing/2014/main" id="{11841847-2669-760A-12E9-2E50EED93AC4}"/>
              </a:ext>
            </a:extLst>
          </p:cNvPr>
          <p:cNvGrpSpPr/>
          <p:nvPr/>
        </p:nvGrpSpPr>
        <p:grpSpPr>
          <a:xfrm>
            <a:off x="2585963" y="1278384"/>
            <a:ext cx="7809590" cy="5550758"/>
            <a:chOff x="0" y="0"/>
            <a:chExt cx="6516370" cy="4762628"/>
          </a:xfrm>
        </p:grpSpPr>
        <p:grpSp>
          <p:nvGrpSpPr>
            <p:cNvPr id="5" name="קבוצה 4">
              <a:extLst>
                <a:ext uri="{FF2B5EF4-FFF2-40B4-BE49-F238E27FC236}">
                  <a16:creationId xmlns:a16="http://schemas.microsoft.com/office/drawing/2014/main" id="{0959C456-258C-F160-2704-4CA252BD508B}"/>
                </a:ext>
              </a:extLst>
            </p:cNvPr>
            <p:cNvGrpSpPr/>
            <p:nvPr/>
          </p:nvGrpSpPr>
          <p:grpSpPr>
            <a:xfrm>
              <a:off x="0" y="0"/>
              <a:ext cx="6516370" cy="4552950"/>
              <a:chOff x="0" y="61912"/>
              <a:chExt cx="6516370" cy="4552950"/>
            </a:xfrm>
          </p:grpSpPr>
          <p:grpSp>
            <p:nvGrpSpPr>
              <p:cNvPr id="8" name="קבוצה 7">
                <a:extLst>
                  <a:ext uri="{FF2B5EF4-FFF2-40B4-BE49-F238E27FC236}">
                    <a16:creationId xmlns:a16="http://schemas.microsoft.com/office/drawing/2014/main" id="{C2D61B5F-5B52-6280-561A-B51DE79A0AF6}"/>
                  </a:ext>
                </a:extLst>
              </p:cNvPr>
              <p:cNvGrpSpPr/>
              <p:nvPr/>
            </p:nvGrpSpPr>
            <p:grpSpPr>
              <a:xfrm>
                <a:off x="0" y="290512"/>
                <a:ext cx="6516370" cy="4324350"/>
                <a:chOff x="0" y="-4763"/>
                <a:chExt cx="6516370" cy="4324350"/>
              </a:xfrm>
            </p:grpSpPr>
            <p:pic>
              <p:nvPicPr>
                <p:cNvPr id="15" name="תמונה 14">
                  <a:extLst>
                    <a:ext uri="{FF2B5EF4-FFF2-40B4-BE49-F238E27FC236}">
                      <a16:creationId xmlns:a16="http://schemas.microsoft.com/office/drawing/2014/main" id="{BBC3C270-E28B-A880-7B30-15917526E5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-4763"/>
                  <a:ext cx="6516370" cy="4324350"/>
                </a:xfrm>
                <a:prstGeom prst="rect">
                  <a:avLst/>
                </a:prstGeom>
              </p:spPr>
            </p:pic>
            <p:sp>
              <p:nvSpPr>
                <p:cNvPr id="16" name="מלבן 15">
                  <a:extLst>
                    <a:ext uri="{FF2B5EF4-FFF2-40B4-BE49-F238E27FC236}">
                      <a16:creationId xmlns:a16="http://schemas.microsoft.com/office/drawing/2014/main" id="{353C4092-70DA-98D6-97DE-C23177AC307C}"/>
                    </a:ext>
                  </a:extLst>
                </p:cNvPr>
                <p:cNvSpPr/>
                <p:nvPr/>
              </p:nvSpPr>
              <p:spPr>
                <a:xfrm>
                  <a:off x="10972" y="29261"/>
                  <a:ext cx="2395728" cy="1422807"/>
                </a:xfrm>
                <a:prstGeom prst="rect">
                  <a:avLst/>
                </a:prstGeom>
                <a:no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1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he-IL"/>
                </a:p>
              </p:txBody>
            </p:sp>
            <p:sp>
              <p:nvSpPr>
                <p:cNvPr id="17" name="מלבן 16">
                  <a:extLst>
                    <a:ext uri="{FF2B5EF4-FFF2-40B4-BE49-F238E27FC236}">
                      <a16:creationId xmlns:a16="http://schemas.microsoft.com/office/drawing/2014/main" id="{EC6991A5-16F0-DE24-081A-379E5EB59B26}"/>
                    </a:ext>
                  </a:extLst>
                </p:cNvPr>
                <p:cNvSpPr/>
                <p:nvPr/>
              </p:nvSpPr>
              <p:spPr>
                <a:xfrm>
                  <a:off x="2439619" y="19213"/>
                  <a:ext cx="4041648" cy="830275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1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he-IL"/>
                </a:p>
              </p:txBody>
            </p:sp>
            <p:sp>
              <p:nvSpPr>
                <p:cNvPr id="19" name="מלבן 18">
                  <a:extLst>
                    <a:ext uri="{FF2B5EF4-FFF2-40B4-BE49-F238E27FC236}">
                      <a16:creationId xmlns:a16="http://schemas.microsoft.com/office/drawing/2014/main" id="{CE9D763A-061D-7DDE-C12A-1A585C7C3725}"/>
                    </a:ext>
                  </a:extLst>
                </p:cNvPr>
                <p:cNvSpPr/>
                <p:nvPr/>
              </p:nvSpPr>
              <p:spPr>
                <a:xfrm>
                  <a:off x="20840" y="1480223"/>
                  <a:ext cx="2380589" cy="2816352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1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he-IL"/>
                </a:p>
              </p:txBody>
            </p:sp>
            <p:sp>
              <p:nvSpPr>
                <p:cNvPr id="20" name="מלבן 19">
                  <a:extLst>
                    <a:ext uri="{FF2B5EF4-FFF2-40B4-BE49-F238E27FC236}">
                      <a16:creationId xmlns:a16="http://schemas.microsoft.com/office/drawing/2014/main" id="{AF98368C-AC48-2C52-3877-E81E8CC8A973}"/>
                    </a:ext>
                  </a:extLst>
                </p:cNvPr>
                <p:cNvSpPr/>
                <p:nvPr/>
              </p:nvSpPr>
              <p:spPr>
                <a:xfrm>
                  <a:off x="2436885" y="871955"/>
                  <a:ext cx="4064397" cy="3396806"/>
                </a:xfrm>
                <a:prstGeom prst="rect">
                  <a:avLst/>
                </a:prstGeom>
                <a:noFill/>
                <a:ln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1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he-IL"/>
                </a:p>
              </p:txBody>
            </p:sp>
          </p:grpSp>
          <p:sp>
            <p:nvSpPr>
              <p:cNvPr id="11" name="תיבת טקסט 2">
                <a:extLst>
                  <a:ext uri="{FF2B5EF4-FFF2-40B4-BE49-F238E27FC236}">
                    <a16:creationId xmlns:a16="http://schemas.microsoft.com/office/drawing/2014/main" id="{7AA9F07B-EC49-FBE2-E18D-110423C5DB7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flipH="1">
                <a:off x="242888" y="63551"/>
                <a:ext cx="1909445" cy="2609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r" rtl="1"/>
                <a:r>
                  <a:rPr lang="en-US" sz="1100">
                    <a:solidFill>
                      <a:srgbClr val="FFD966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Keyboard &amp; Sound Blocks</a:t>
                </a:r>
                <a:endParaRPr lang="en-US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תיבת טקסט 2">
                <a:extLst>
                  <a:ext uri="{FF2B5EF4-FFF2-40B4-BE49-F238E27FC236}">
                    <a16:creationId xmlns:a16="http://schemas.microsoft.com/office/drawing/2014/main" id="{BD37126F-DC94-E3CE-D16E-86381CA1F3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flipH="1">
                <a:off x="3571875" y="61912"/>
                <a:ext cx="1909445" cy="2609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spAutoFit/>
              </a:bodyPr>
              <a:lstStyle/>
              <a:p>
                <a:pPr algn="ctr" rtl="1"/>
                <a:r>
                  <a:rPr lang="en-US" sz="110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Game Controller</a:t>
                </a:r>
                <a:endParaRPr lang="en-US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" name="תיבת טקסט 2">
              <a:extLst>
                <a:ext uri="{FF2B5EF4-FFF2-40B4-BE49-F238E27FC236}">
                  <a16:creationId xmlns:a16="http://schemas.microsoft.com/office/drawing/2014/main" id="{5320AE13-1577-91C1-C9CD-A608FD9BAD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205991" y="4501661"/>
              <a:ext cx="1909445" cy="2609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ctr" rtl="1"/>
              <a:r>
                <a:rPr lang="en-US" sz="1100">
                  <a:solidFill>
                    <a:srgbClr val="0070C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Display Block</a:t>
              </a:r>
              <a:endParaRPr lang="en-US" sz="12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תיבת טקסט 2">
              <a:extLst>
                <a:ext uri="{FF2B5EF4-FFF2-40B4-BE49-F238E27FC236}">
                  <a16:creationId xmlns:a16="http://schemas.microsoft.com/office/drawing/2014/main" id="{C0B221C2-C5CC-F7BA-91FF-A98B63675E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330839" y="4059534"/>
              <a:ext cx="1909445" cy="2609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ctr" rtl="1"/>
              <a:r>
                <a:rPr lang="en-US" sz="1100">
                  <a:solidFill>
                    <a:srgbClr val="92D05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Ball Blocks</a:t>
              </a:r>
              <a:endParaRPr lang="en-US" sz="12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5617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DE50574-D9C4-F7D0-EDB5-DCD427359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158" y="535434"/>
            <a:ext cx="9601200" cy="1485900"/>
          </a:xfrm>
        </p:spPr>
        <p:txBody>
          <a:bodyPr/>
          <a:lstStyle/>
          <a:p>
            <a:pPr algn="r"/>
            <a:r>
              <a:rPr lang="he-IL" dirty="0"/>
              <a:t>מודול ראשון - </a:t>
            </a:r>
            <a:r>
              <a:rPr lang="en-US" dirty="0" err="1"/>
              <a:t>AimObject</a:t>
            </a:r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DC2397A-1D27-2B94-C906-C6414022F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690" y="739971"/>
            <a:ext cx="3493135" cy="208280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0F19F8AE-5DC5-B17D-8997-8D5202323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690" y="3033542"/>
            <a:ext cx="9244619" cy="3289024"/>
          </a:xfrm>
          <a:prstGeom prst="rect">
            <a:avLst/>
          </a:prstGeom>
        </p:spPr>
      </p:pic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01871B9C-38A3-610F-8072-3D9E4F4377D1}"/>
              </a:ext>
            </a:extLst>
          </p:cNvPr>
          <p:cNvSpPr txBox="1"/>
          <p:nvPr/>
        </p:nvSpPr>
        <p:spPr>
          <a:xfrm>
            <a:off x="5183293" y="142116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18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תפקידו לחשב את העוצמה והכיוון של החבטה בכדור הלבן, כתלות במקשים 4 (סיבוב נגד כיוון השעון) ו-6 (סיבוב עם כיוון השעון) ו-2,8 לקביעת העוצמה. בנוסף המודול גם מצייר על המסך "מחוון מטרה" שמציג לשחקן את הכיוון והעוצמה הנוכחיים.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02618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DE50574-D9C4-F7D0-EDB5-DCD427359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158" y="535434"/>
            <a:ext cx="9601200" cy="1485900"/>
          </a:xfrm>
        </p:spPr>
        <p:txBody>
          <a:bodyPr/>
          <a:lstStyle/>
          <a:p>
            <a:pPr algn="r"/>
            <a:r>
              <a:rPr lang="he-IL" dirty="0"/>
              <a:t>מודול ראשון – מכונת המצבים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0CA0DDBE-27F7-5B18-3465-D8A071437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981" y="1229191"/>
            <a:ext cx="9724377" cy="5492450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E6D40163-25C6-7F69-3B65-F0E4E8946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158" y="4662582"/>
            <a:ext cx="2756959" cy="193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681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DE50574-D9C4-F7D0-EDB5-DCD427359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158" y="535434"/>
            <a:ext cx="9601200" cy="1485900"/>
          </a:xfrm>
        </p:spPr>
        <p:txBody>
          <a:bodyPr/>
          <a:lstStyle/>
          <a:p>
            <a:pPr algn="r"/>
            <a:r>
              <a:rPr lang="he-IL" dirty="0"/>
              <a:t>מודול שני - </a:t>
            </a:r>
            <a:r>
              <a:rPr lang="en-US" dirty="0" err="1"/>
              <a:t>gameController</a:t>
            </a:r>
            <a:endParaRPr lang="he-IL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FE3339AE-AC02-1F3C-D585-560D73489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244" y="2369699"/>
            <a:ext cx="8963027" cy="4122609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1C53130A-A0C4-AB7E-124C-97FF11C94833}"/>
              </a:ext>
            </a:extLst>
          </p:cNvPr>
          <p:cNvSpPr txBox="1"/>
          <p:nvPr/>
        </p:nvSpPr>
        <p:spPr>
          <a:xfrm>
            <a:off x="1440119" y="1375003"/>
            <a:ext cx="10101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he-IL" sz="18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זהו לב הפרויקט ותפקידו </a:t>
            </a:r>
            <a:r>
              <a:rPr lang="he-IL" sz="1800" dirty="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לנטר</a:t>
            </a:r>
            <a:r>
              <a:rPr lang="he-IL" sz="18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ולשלוט על מצביו השונים של המשחק (התחלה, הכנסה של כדור, ניצחון, הפסד), זיהוי התנגשויות בין כדורים, מעקב אחרי ניקוד השחקנים, הפקת צלילים ועוד.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280622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DE50574-D9C4-F7D0-EDB5-DCD427359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158" y="535434"/>
            <a:ext cx="9601200" cy="1485900"/>
          </a:xfrm>
        </p:spPr>
        <p:txBody>
          <a:bodyPr/>
          <a:lstStyle/>
          <a:p>
            <a:pPr algn="r"/>
            <a:r>
              <a:rPr lang="he-IL" dirty="0"/>
              <a:t>מודול שני – מכונת המצבים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D42D4037-4777-EF68-FEED-DAF3B7689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293" y="1440281"/>
            <a:ext cx="7081414" cy="488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883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DE50574-D9C4-F7D0-EDB5-DCD427359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158" y="535434"/>
            <a:ext cx="9601200" cy="1485900"/>
          </a:xfrm>
        </p:spPr>
        <p:txBody>
          <a:bodyPr/>
          <a:lstStyle/>
          <a:p>
            <a:pPr algn="r"/>
            <a:r>
              <a:rPr lang="he-IL" dirty="0"/>
              <a:t>שימוש מעניין ב-</a:t>
            </a:r>
            <a:r>
              <a:rPr lang="en-US" dirty="0"/>
              <a:t>Signal Tap</a:t>
            </a:r>
            <a:endParaRPr lang="he-IL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AA6DC281-562F-BFC5-9AB6-6DB38545D6D8}"/>
              </a:ext>
            </a:extLst>
          </p:cNvPr>
          <p:cNvSpPr txBox="1"/>
          <p:nvPr/>
        </p:nvSpPr>
        <p:spPr>
          <a:xfrm>
            <a:off x="1078499" y="1392357"/>
            <a:ext cx="1082451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לאחר שניסינו להוסיף תמיכה בעוצמת החבטה בכדור הלבן (ולא רק בכיוונה),נתקלנו בתופעה בה עוצמת החבטה הייתה קבועה ללא תלות באורכי הרדיוסים השונים ("המתיחה"), אשר אמורים לקבוע את עוצמת החבטה.</a:t>
            </a:r>
            <a:endParaRPr lang="en-US" sz="1800" b="1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algn="r" rtl="1"/>
            <a:r>
              <a:rPr lang="he-IL" sz="1800" b="1" dirty="0">
                <a:effectLst/>
                <a:ea typeface="Times New Roman" panose="02020603050405020304" pitchFamily="18" charset="0"/>
              </a:rPr>
              <a:t>ממסך ה-</a:t>
            </a:r>
            <a:r>
              <a:rPr lang="en-US" sz="1800" b="1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SignalTap</a:t>
            </a:r>
            <a:r>
              <a:rPr lang="he-IL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גילינו שמדובר בבעיית סנכרון, כלומר ניתן לראות שמהירות החבטה אכן מחושבת באופן הנכון (ביחס לאורכו </a:t>
            </a:r>
          </a:p>
          <a:p>
            <a:pPr algn="r" rtl="1"/>
            <a:r>
              <a:rPr lang="he-IL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של הרדיוס), אך רגע לפני עליית הדגל האחראי לעדכון, באופן מוזר, היא חוזרת בחזרה לערכה ההתחלתי עקב איפוס אסינכרוני שגויי של הרדיוס בעת החבטה (כאשר מקש ה-</a:t>
            </a: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Enter</a:t>
            </a:r>
            <a:r>
              <a:rPr lang="he-IL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יורד). זה מסביר מדוע קיבלנו עוצמת חבטה זהה בכל פעם, למרות שחבטנו בעוצמות שונות.</a:t>
            </a:r>
            <a:endParaRPr lang="he-IL" b="1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2647ECF1-78D6-0CB3-05B3-E0F621F1BC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125" y="3038170"/>
            <a:ext cx="5585750" cy="2026219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8091DD8D-21B9-4522-1731-4FFABA8235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23" y="5232874"/>
            <a:ext cx="10665870" cy="119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622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DE50574-D9C4-F7D0-EDB5-DCD427359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158" y="535434"/>
            <a:ext cx="9601200" cy="1485900"/>
          </a:xfrm>
        </p:spPr>
        <p:txBody>
          <a:bodyPr/>
          <a:lstStyle/>
          <a:p>
            <a:pPr algn="r"/>
            <a:r>
              <a:rPr lang="he-IL" dirty="0"/>
              <a:t>שימוש מעניין ב-</a:t>
            </a:r>
            <a:r>
              <a:rPr lang="en-US" dirty="0"/>
              <a:t>Signal Tap</a:t>
            </a:r>
            <a:endParaRPr lang="he-IL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AA6DC281-562F-BFC5-9AB6-6DB38545D6D8}"/>
              </a:ext>
            </a:extLst>
          </p:cNvPr>
          <p:cNvSpPr txBox="1"/>
          <p:nvPr/>
        </p:nvSpPr>
        <p:spPr>
          <a:xfrm>
            <a:off x="683741" y="1412962"/>
            <a:ext cx="10824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he-IL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לאחר התיקון (ביטלנו את האיפוס </a:t>
            </a:r>
            <a:r>
              <a:rPr lang="he-IL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האסניכרוני</a:t>
            </a:r>
            <a:r>
              <a:rPr lang="he-IL" b="1" dirty="0">
                <a:latin typeface="Arial" panose="020B0604020202020204" pitchFamily="34" charset="0"/>
                <a:ea typeface="Times New Roman" panose="02020603050405020304" pitchFamily="18" charset="0"/>
              </a:rPr>
              <a:t> והעברנו את הסיגנל דרך כניסה חדשה ודרכה זיהינו ירידה) </a:t>
            </a:r>
            <a:r>
              <a:rPr lang="he-IL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-</a:t>
            </a:r>
            <a:endParaRPr lang="he-IL" b="1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E7D31789-936A-FD3C-EBB4-BD27CE640D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841" y="2140307"/>
            <a:ext cx="5962332" cy="2147974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32F15885-7191-AA0B-2EF0-C430A9124E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22"/>
          <a:stretch/>
        </p:blipFill>
        <p:spPr bwMode="auto">
          <a:xfrm>
            <a:off x="942975" y="4646295"/>
            <a:ext cx="11084064" cy="14134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14514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56E731A-4C2E-09D9-3429-1022352D9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1026269"/>
          </a:xfrm>
        </p:spPr>
        <p:txBody>
          <a:bodyPr>
            <a:normAutofit fontScale="90000"/>
          </a:bodyPr>
          <a:lstStyle/>
          <a:p>
            <a:pPr algn="r"/>
            <a:r>
              <a:rPr lang="he-IL" dirty="0"/>
              <a:t>אפיון הפרויקט – דרישות</a:t>
            </a:r>
            <a:br>
              <a:rPr lang="he-IL" dirty="0"/>
            </a:br>
            <a:br>
              <a:rPr lang="he-IL" dirty="0"/>
            </a:br>
            <a:endParaRPr lang="he-IL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F913BC34-497D-2269-9987-32DFB42AB094}"/>
              </a:ext>
            </a:extLst>
          </p:cNvPr>
          <p:cNvSpPr txBox="1"/>
          <p:nvPr/>
        </p:nvSpPr>
        <p:spPr>
          <a:xfrm>
            <a:off x="2874605" y="1630573"/>
            <a:ext cx="6442789" cy="454162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342900" lvl="0" indent="-342900" algn="r" rtl="1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he-IL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כדור אחד </a:t>
            </a:r>
            <a:r>
              <a:rPr lang="he-IL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לבן</a:t>
            </a:r>
            <a:r>
              <a:rPr lang="he-IL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שנע בתנועה אלסטית, עם חיכוך ופוגע האדום.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42900" lvl="0" indent="-342900" algn="r" rtl="1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he-IL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כדור אחד </a:t>
            </a:r>
            <a:r>
              <a:rPr lang="he-IL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אדום</a:t>
            </a:r>
            <a:r>
              <a:rPr lang="he-IL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שנע בתנועה אלסטית, עם חיכוך ישר לחור.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42900" lvl="0" indent="-342900" algn="r" rtl="1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he-IL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שישה חורים.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42900" lvl="0" indent="-342900" algn="r" rtl="1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he-IL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מותר לכדור לחזור מהקירות.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42900" lvl="0" indent="-342900" algn="r" rtl="1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he-IL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שיגור הכדור הלבן מתבצע על ידי מתיחה מהמקום שנמצא כרגע </a:t>
            </a:r>
            <a:br>
              <a:rPr lang="he-IL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he-IL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ובעזרת המקשים ימינה, שמאלה ,מעלה ,מטה.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42900" lvl="0" indent="-342900" algn="r" rtl="1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he-IL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לחיצה על 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Enter </a:t>
            </a:r>
            <a:r>
              <a:rPr lang="he-IL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תשחרר את המתיחה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</a:p>
          <a:p>
            <a:pPr marL="342900" lvl="0" indent="-342900" algn="r" rtl="1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he-IL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הכדור הלבן  פוגע בפעם הראשונה רק במרכז הכדור האדום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</a:p>
          <a:p>
            <a:pPr marL="342900" lvl="0" indent="-342900" algn="r" rtl="1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he-IL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הכנסת הכדור </a:t>
            </a:r>
            <a:r>
              <a:rPr lang="he-IL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האדום</a:t>
            </a:r>
            <a:r>
              <a:rPr lang="he-IL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לאחד החורים תיתן ניקוד , הכנסת הכדור </a:t>
            </a:r>
            <a:br>
              <a:rPr lang="he-IL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he-IL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הלבן</a:t>
            </a:r>
            <a:r>
              <a:rPr lang="he-IL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לאחד החורים תוריד ניקוד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</a:p>
          <a:p>
            <a:pPr marL="342900" lvl="0" indent="-342900" algn="r" rtl="1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he-IL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המשחק חוזר 10 פעמים  -יש לצבור ניקוד מקסימלי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</a:t>
            </a:r>
          </a:p>
          <a:p>
            <a:pPr marL="342900" lvl="0" indent="-342900" algn="r" rtl="1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he-IL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יש סדר להכנסת הכדור לחורים מ1 עד 6, מספר החור הרצוי יופיע על המסך.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42900" lvl="0" indent="-342900" algn="r" rtl="1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he-IL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לכדור תנועה  בצירים 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X</a:t>
            </a:r>
            <a:r>
              <a:rPr lang="he-IL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ו-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Y</a:t>
            </a:r>
            <a:r>
              <a:rPr lang="he-IL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</a:p>
          <a:p>
            <a:pPr marL="342900" lvl="0" indent="-342900" algn="r" rtl="1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he-IL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צלילים בסיסיים בפגיעה וניצחון.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12388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1B4AAEF-EEA0-02D0-5AEA-33C14DB73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סיכום ומסקנות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9528043-E71B-57D9-F1D8-600AE4BA9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6667" y="1646780"/>
            <a:ext cx="10371066" cy="4321769"/>
          </a:xfrm>
        </p:spPr>
        <p:txBody>
          <a:bodyPr>
            <a:normAutofit/>
          </a:bodyPr>
          <a:lstStyle/>
          <a:p>
            <a:r>
              <a:rPr lang="he-IL" dirty="0"/>
              <a:t>נהנינו מאוד לעבוד יחד על הפרויקט, היה שווה לחכות שנתיים כדי למצוא את השותף המתאים לקחת </a:t>
            </a:r>
            <a:r>
              <a:rPr lang="he-IL" dirty="0" err="1"/>
              <a:t>איתו</a:t>
            </a:r>
            <a:r>
              <a:rPr lang="he-IL" dirty="0"/>
              <a:t> את המעבדה, מה שאפשר שיתוף פעולה מוצלח שחשוב מאוד בעבודה על פרויקט גדול מסוג זה.</a:t>
            </a:r>
          </a:p>
          <a:p>
            <a:r>
              <a:rPr lang="he-IL" dirty="0"/>
              <a:t>בחרנו לעבוד במתכונת "לוגיקה לפני אסתטיקה!" וזאת הייתה בחירה טובה, אומנם הרגשנו שאנחנו לא מתקדמים (הורדנו את "הלבבות" שהיו חלק מהשלד והתחלנו בהוספת </a:t>
            </a:r>
            <a:r>
              <a:rPr lang="he-IL" dirty="0" err="1"/>
              <a:t>ביטמפים</a:t>
            </a:r>
            <a:r>
              <a:rPr lang="he-IL" dirty="0"/>
              <a:t> רק שבוע לפני ההגשה) אך זה תרם מאוד לזמני </a:t>
            </a:r>
            <a:r>
              <a:rPr lang="he-IL" dirty="0" err="1"/>
              <a:t>הקמפול</a:t>
            </a:r>
            <a:r>
              <a:rPr lang="he-IL" dirty="0"/>
              <a:t> ולמכניקה הכללית של המשחק שאנחנו מאוד גאים בה.</a:t>
            </a:r>
          </a:p>
          <a:p>
            <a:r>
              <a:rPr lang="he-IL" dirty="0"/>
              <a:t>לקחת את הזמן בניסיון להכליל בלוקים – לקחו לנו יומיים שלמים כדי לעבור משני כדורים לשלושה כדורים, אך משלושה כדורים לשישה כדורים לקח לנו 15 דקות.</a:t>
            </a:r>
          </a:p>
          <a:p>
            <a:r>
              <a:rPr lang="he-IL" dirty="0"/>
              <a:t>לא להתעצל להשתמש ב-</a:t>
            </a:r>
            <a:r>
              <a:rPr lang="en-US" dirty="0" err="1"/>
              <a:t>SignalTap</a:t>
            </a:r>
            <a:r>
              <a:rPr lang="en-US" dirty="0"/>
              <a:t> </a:t>
            </a:r>
            <a:r>
              <a:rPr lang="he-IL" dirty="0" err="1"/>
              <a:t>לדיבוג</a:t>
            </a:r>
            <a:r>
              <a:rPr lang="he-IL" dirty="0"/>
              <a:t> תקלה ספציפית ולעשות סימולציות לבדיקת כל המצבים של המודול.</a:t>
            </a:r>
          </a:p>
          <a:p>
            <a:r>
              <a:rPr lang="he-IL" dirty="0"/>
              <a:t>ניצול החומרה באופן יעיל – שימוש </a:t>
            </a:r>
            <a:r>
              <a:rPr lang="he-IL" dirty="0" err="1"/>
              <a:t>בבאסים</a:t>
            </a:r>
            <a:r>
              <a:rPr lang="he-IL" dirty="0"/>
              <a:t>, היררכיית </a:t>
            </a:r>
            <a:r>
              <a:rPr lang="he-IL" dirty="0" err="1"/>
              <a:t>ביטמפים</a:t>
            </a:r>
            <a:r>
              <a:rPr lang="he-IL" dirty="0"/>
              <a:t> נכונה ועוד.</a:t>
            </a:r>
          </a:p>
          <a:p>
            <a:r>
              <a:rPr lang="he-IL" dirty="0"/>
              <a:t>עמדנו בדרישות שלכם וכמעט בכל הדרישות שלנו (שתכננו בהתחלה) ויצרנו משחק שאנחנו מאוד נהנים לשחק בו ואף מתבאסים שלא נוכל לשחק בו יותר 😊.</a:t>
            </a: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72268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תוכן 2">
            <a:extLst>
              <a:ext uri="{FF2B5EF4-FFF2-40B4-BE49-F238E27FC236}">
                <a16:creationId xmlns:a16="http://schemas.microsoft.com/office/drawing/2014/main" id="{2A53524F-C3E6-58E6-175E-AE437CC5F44A}"/>
              </a:ext>
            </a:extLst>
          </p:cNvPr>
          <p:cNvSpPr txBox="1">
            <a:spLocks/>
          </p:cNvSpPr>
          <p:nvPr/>
        </p:nvSpPr>
        <p:spPr>
          <a:xfrm>
            <a:off x="1313835" y="2028702"/>
            <a:ext cx="9564329" cy="2800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1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9600" dirty="0"/>
              <a:t>תודה!</a:t>
            </a:r>
          </a:p>
        </p:txBody>
      </p:sp>
    </p:spTree>
    <p:extLst>
      <p:ext uri="{BB962C8B-B14F-4D97-AF65-F5344CB8AC3E}">
        <p14:creationId xmlns:p14="http://schemas.microsoft.com/office/powerpoint/2010/main" val="1473601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56E731A-4C2E-09D9-3429-1022352D9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1026269"/>
          </a:xfrm>
        </p:spPr>
        <p:txBody>
          <a:bodyPr>
            <a:normAutofit fontScale="90000"/>
          </a:bodyPr>
          <a:lstStyle/>
          <a:p>
            <a:pPr algn="r"/>
            <a:r>
              <a:rPr lang="he-IL" dirty="0"/>
              <a:t>אפיון הפרויקט – יצירתיות</a:t>
            </a:r>
            <a:br>
              <a:rPr lang="he-IL" dirty="0"/>
            </a:br>
            <a:br>
              <a:rPr lang="he-IL" dirty="0"/>
            </a:br>
            <a:endParaRPr lang="he-IL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F913BC34-497D-2269-9987-32DFB42AB094}"/>
              </a:ext>
            </a:extLst>
          </p:cNvPr>
          <p:cNvSpPr txBox="1"/>
          <p:nvPr/>
        </p:nvSpPr>
        <p:spPr>
          <a:xfrm>
            <a:off x="1687413" y="1488332"/>
            <a:ext cx="8817174" cy="574388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lvl="0" indent="-342900" algn="r" rtl="1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he-IL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שישה כדורים בצבעים שונים, הנעים בתנועה אלסטית עם חיכוך.</a:t>
            </a:r>
            <a:endParaRPr lang="en-US" sz="20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42900" lvl="0" indent="-342900" algn="r" rtl="1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he-IL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התנגשות פיזיקלית </a:t>
            </a:r>
            <a:r>
              <a:rPr lang="he-IL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הממודלת</a:t>
            </a:r>
            <a:r>
              <a:rPr lang="he-IL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בהשראת קפיץ.</a:t>
            </a:r>
          </a:p>
          <a:p>
            <a:pPr marL="342900" lvl="0" indent="-342900" algn="r" rtl="1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he-IL" sz="2000" dirty="0">
                <a:latin typeface="Arial" panose="020B0604020202020204" pitchFamily="34" charset="0"/>
                <a:ea typeface="Times New Roman" panose="02020603050405020304" pitchFamily="18" charset="0"/>
              </a:rPr>
              <a:t>חיכוך פרופורציונלי לגודל המהירות וכיוונה.</a:t>
            </a:r>
          </a:p>
          <a:p>
            <a:pPr marL="342900" indent="-342900" algn="r" rtl="1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he-IL" sz="2000" dirty="0">
                <a:latin typeface="Arial" panose="020B0604020202020204" pitchFamily="34" charset="0"/>
                <a:ea typeface="Times New Roman" panose="02020603050405020304" pitchFamily="18" charset="0"/>
              </a:rPr>
              <a:t>מסכי פתיחה וסיום מותאמים למצבי המשחק.</a:t>
            </a:r>
          </a:p>
          <a:p>
            <a:pPr marL="342900" lvl="0" indent="-342900" algn="r" rtl="1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he-IL" sz="2000" dirty="0">
                <a:latin typeface="Arial" panose="020B0604020202020204" pitchFamily="34" charset="0"/>
                <a:ea typeface="Times New Roman" panose="02020603050405020304" pitchFamily="18" charset="0"/>
              </a:rPr>
              <a:t>החבטה בכדור הלבן מתבצעת ע"י "מחוון מטרה" המבצע תנועה ספירלית, כלומר ניתן לשלוט בכיוונו באופן רציף, 360 מעלות, ע"י המקשים 4,6 ובעוצמת החבטה ע"י המקשים 2,8. </a:t>
            </a:r>
          </a:p>
          <a:p>
            <a:pPr marL="342900" lvl="0" indent="-342900" algn="r" rtl="1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he-IL" sz="2000" dirty="0">
                <a:latin typeface="Arial" panose="020B0604020202020204" pitchFamily="34" charset="0"/>
                <a:ea typeface="Times New Roman" panose="02020603050405020304" pitchFamily="18" charset="0"/>
              </a:rPr>
              <a:t>5 ערכות נושא לכדור הלבן (לבן מלא, טכניון, בן גוריון, </a:t>
            </a:r>
            <a:r>
              <a:rPr lang="en-US" sz="2000" dirty="0">
                <a:latin typeface="Arial" panose="020B0604020202020204" pitchFamily="34" charset="0"/>
                <a:ea typeface="Times New Roman" panose="02020603050405020304" pitchFamily="18" charset="0"/>
              </a:rPr>
              <a:t>EE, CS</a:t>
            </a:r>
            <a:r>
              <a:rPr lang="he-IL" sz="2000" dirty="0">
                <a:latin typeface="Arial" panose="020B0604020202020204" pitchFamily="34" charset="0"/>
                <a:ea typeface="Times New Roman" panose="02020603050405020304" pitchFamily="18" charset="0"/>
              </a:rPr>
              <a:t>) , נשלט ע"י כפתור.</a:t>
            </a:r>
          </a:p>
          <a:p>
            <a:pPr marL="342900" lvl="0" indent="-342900" algn="r" rtl="1">
              <a:lnSpc>
                <a:spcPct val="115000"/>
              </a:lnSpc>
              <a:buFont typeface="Symbol" panose="05050102010706020507" pitchFamily="18" charset="2"/>
              <a:buChar char=""/>
            </a:pPr>
            <a:endParaRPr lang="he-IL" sz="200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42900" lvl="0" indent="-342900" algn="r" rtl="1">
              <a:lnSpc>
                <a:spcPct val="115000"/>
              </a:lnSpc>
              <a:buFont typeface="Symbol" panose="05050102010706020507" pitchFamily="18" charset="2"/>
              <a:buChar char=""/>
            </a:pPr>
            <a:endParaRPr lang="he-IL" sz="200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42900" lvl="0" indent="-342900" algn="r" rtl="1">
              <a:lnSpc>
                <a:spcPct val="115000"/>
              </a:lnSpc>
              <a:buFont typeface="Symbol" panose="05050102010706020507" pitchFamily="18" charset="2"/>
              <a:buChar char=""/>
            </a:pPr>
            <a:endParaRPr lang="he-IL" sz="200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lvl="0" algn="r" rtl="1">
              <a:lnSpc>
                <a:spcPct val="115000"/>
              </a:lnSpc>
            </a:pPr>
            <a:endParaRPr lang="he-IL" sz="200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lvl="0" algn="r" rtl="1">
              <a:lnSpc>
                <a:spcPct val="115000"/>
              </a:lnSpc>
            </a:pPr>
            <a:endParaRPr lang="he-IL" sz="200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42900" indent="-342900" algn="r" rtl="1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he-IL" sz="2000" dirty="0">
                <a:latin typeface="Arial" panose="020B0604020202020204" pitchFamily="34" charset="0"/>
                <a:ea typeface="Times New Roman" panose="02020603050405020304" pitchFamily="18" charset="0"/>
              </a:rPr>
              <a:t>2 ערכות נושא ללוח המשחק – "קלאסית" ו-"מודרנית", נשלט  ע"י כפתור.</a:t>
            </a:r>
          </a:p>
          <a:p>
            <a:pPr marL="342900" indent="-342900" algn="r" rtl="1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he-IL" sz="2000" dirty="0">
                <a:latin typeface="Arial" panose="020B0604020202020204" pitchFamily="34" charset="0"/>
                <a:ea typeface="Times New Roman" panose="02020603050405020304" pitchFamily="18" charset="0"/>
              </a:rPr>
              <a:t>הכדור הלבן חוזר למיקום אקראי על "פס ההתחלה" לאחר שנכנס לאחר החורים.</a:t>
            </a:r>
          </a:p>
          <a:p>
            <a:pPr lvl="0" algn="r" rtl="1">
              <a:lnSpc>
                <a:spcPct val="115000"/>
              </a:lnSpc>
            </a:pPr>
            <a:endParaRPr lang="he-IL" sz="200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42900" lvl="0" indent="-342900" algn="r" rtl="1">
              <a:lnSpc>
                <a:spcPct val="115000"/>
              </a:lnSpc>
              <a:buFont typeface="Symbol" panose="05050102010706020507" pitchFamily="18" charset="2"/>
              <a:buChar char=""/>
            </a:pPr>
            <a:endParaRPr lang="he-IL" sz="2000" dirty="0"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6D78788F-24DF-38D1-44BE-2150D6C206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098" y="4299210"/>
            <a:ext cx="1026795" cy="1137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CF698D73-7EB8-990E-5F15-4D1D784784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6" r="5426"/>
          <a:stretch/>
        </p:blipFill>
        <p:spPr bwMode="auto">
          <a:xfrm>
            <a:off x="3886723" y="4294765"/>
            <a:ext cx="1099185" cy="11372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A9D7E15A-5A24-011A-F8B7-15BC3EB283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653" y="4294765"/>
            <a:ext cx="1035050" cy="1123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9CC6344E-C99B-B813-6CD1-6089986A79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778" y="4281430"/>
            <a:ext cx="1058545" cy="1123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0574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56E731A-4C2E-09D9-3429-1022352D9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1026269"/>
          </a:xfrm>
        </p:spPr>
        <p:txBody>
          <a:bodyPr>
            <a:normAutofit fontScale="90000"/>
          </a:bodyPr>
          <a:lstStyle/>
          <a:p>
            <a:pPr algn="r"/>
            <a:r>
              <a:rPr lang="he-IL" dirty="0"/>
              <a:t>אפיון הפרויקט – יצירתיות</a:t>
            </a:r>
            <a:br>
              <a:rPr lang="he-IL" dirty="0"/>
            </a:br>
            <a:br>
              <a:rPr lang="he-IL" dirty="0"/>
            </a:br>
            <a:endParaRPr lang="he-IL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F913BC34-497D-2269-9987-32DFB42AB094}"/>
              </a:ext>
            </a:extLst>
          </p:cNvPr>
          <p:cNvSpPr txBox="1"/>
          <p:nvPr/>
        </p:nvSpPr>
        <p:spPr>
          <a:xfrm>
            <a:off x="2155625" y="1535097"/>
            <a:ext cx="7880749" cy="11426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 algn="r" rtl="1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he-IL" sz="2000" dirty="0">
                <a:latin typeface="Arial" panose="020B0604020202020204" pitchFamily="34" charset="0"/>
                <a:ea typeface="Times New Roman" panose="02020603050405020304" pitchFamily="18" charset="0"/>
              </a:rPr>
              <a:t>שני מצבי משחק – "קלאסי" ו-"סדרתי" (הכנסת הכדורים לפי הסדר).</a:t>
            </a:r>
          </a:p>
          <a:p>
            <a:pPr marL="800100" lvl="1" indent="-342900" algn="r" rtl="1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he-IL" sz="2000" dirty="0">
                <a:latin typeface="Arial" panose="020B0604020202020204" pitchFamily="34" charset="0"/>
                <a:ea typeface="Times New Roman" panose="02020603050405020304" pitchFamily="18" charset="0"/>
              </a:rPr>
              <a:t>מצב משחק "קלאסי" -</a:t>
            </a:r>
          </a:p>
          <a:p>
            <a:pPr marL="342900" lvl="0" indent="-342900" algn="r" rtl="1">
              <a:lnSpc>
                <a:spcPct val="115000"/>
              </a:lnSpc>
              <a:buFont typeface="Symbol" panose="05050102010706020507" pitchFamily="18" charset="2"/>
              <a:buChar char=""/>
            </a:pPr>
            <a:endParaRPr lang="he-IL" sz="2000" dirty="0"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grpSp>
        <p:nvGrpSpPr>
          <p:cNvPr id="8" name="קבוצה 7">
            <a:extLst>
              <a:ext uri="{FF2B5EF4-FFF2-40B4-BE49-F238E27FC236}">
                <a16:creationId xmlns:a16="http://schemas.microsoft.com/office/drawing/2014/main" id="{82C51E00-963F-C8DC-301D-52EEB0ECA1D0}"/>
              </a:ext>
            </a:extLst>
          </p:cNvPr>
          <p:cNvGrpSpPr/>
          <p:nvPr/>
        </p:nvGrpSpPr>
        <p:grpSpPr>
          <a:xfrm>
            <a:off x="1177979" y="2500745"/>
            <a:ext cx="5008803" cy="3578435"/>
            <a:chOff x="0" y="0"/>
            <a:chExt cx="3074670" cy="2504388"/>
          </a:xfrm>
        </p:grpSpPr>
        <p:pic>
          <p:nvPicPr>
            <p:cNvPr id="12" name="תמונה 11">
              <a:extLst>
                <a:ext uri="{FF2B5EF4-FFF2-40B4-BE49-F238E27FC236}">
                  <a16:creationId xmlns:a16="http://schemas.microsoft.com/office/drawing/2014/main" id="{4BBDFE07-CD04-36BD-B211-5D348FA5A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074670" cy="22529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תיבת טקסט 2">
              <a:extLst>
                <a:ext uri="{FF2B5EF4-FFF2-40B4-BE49-F238E27FC236}">
                  <a16:creationId xmlns:a16="http://schemas.microsoft.com/office/drawing/2014/main" id="{C1E52085-DC04-5C9E-B1DA-4A164C9B2C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536244" y="2228798"/>
              <a:ext cx="1393190" cy="2755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/>
              <a:r>
                <a:rPr lang="he-IL" sz="12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ערכת נושא מודרנית</a:t>
              </a:r>
              <a:endPara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קבוצה 8">
            <a:extLst>
              <a:ext uri="{FF2B5EF4-FFF2-40B4-BE49-F238E27FC236}">
                <a16:creationId xmlns:a16="http://schemas.microsoft.com/office/drawing/2014/main" id="{639E214E-53AB-6623-9F6D-061047AB7BA8}"/>
              </a:ext>
            </a:extLst>
          </p:cNvPr>
          <p:cNvGrpSpPr/>
          <p:nvPr/>
        </p:nvGrpSpPr>
        <p:grpSpPr>
          <a:xfrm>
            <a:off x="6448502" y="2537045"/>
            <a:ext cx="4943633" cy="3542742"/>
            <a:chOff x="0" y="0"/>
            <a:chExt cx="3034665" cy="2480901"/>
          </a:xfrm>
        </p:grpSpPr>
        <p:pic>
          <p:nvPicPr>
            <p:cNvPr id="10" name="תמונה 9">
              <a:extLst>
                <a:ext uri="{FF2B5EF4-FFF2-40B4-BE49-F238E27FC236}">
                  <a16:creationId xmlns:a16="http://schemas.microsoft.com/office/drawing/2014/main" id="{154EC497-6FC2-AD3A-5E3F-05607467C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034665" cy="22047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תיבת טקסט 2">
              <a:extLst>
                <a:ext uri="{FF2B5EF4-FFF2-40B4-BE49-F238E27FC236}">
                  <a16:creationId xmlns:a16="http://schemas.microsoft.com/office/drawing/2014/main" id="{118D943E-26F0-CF13-1105-09BE7B6AF1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914400" y="2205311"/>
              <a:ext cx="1351915" cy="2755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/>
              <a:r>
                <a:rPr lang="he-IL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ערכת נושא קלאסית</a:t>
              </a:r>
              <a:endParaRPr lang="en-US" sz="12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4704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56E731A-4C2E-09D9-3429-1022352D9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1026269"/>
          </a:xfrm>
        </p:spPr>
        <p:txBody>
          <a:bodyPr>
            <a:normAutofit fontScale="90000"/>
          </a:bodyPr>
          <a:lstStyle/>
          <a:p>
            <a:pPr algn="r"/>
            <a:r>
              <a:rPr lang="he-IL" dirty="0"/>
              <a:t>אפיון הפרויקט – יצירתיות</a:t>
            </a:r>
            <a:br>
              <a:rPr lang="he-IL" dirty="0"/>
            </a:br>
            <a:br>
              <a:rPr lang="he-IL" dirty="0"/>
            </a:br>
            <a:endParaRPr lang="he-IL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F913BC34-497D-2269-9987-32DFB42AB094}"/>
              </a:ext>
            </a:extLst>
          </p:cNvPr>
          <p:cNvSpPr txBox="1"/>
          <p:nvPr/>
        </p:nvSpPr>
        <p:spPr>
          <a:xfrm>
            <a:off x="2206325" y="1712068"/>
            <a:ext cx="7880749" cy="7886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800100" lvl="1" indent="-342900" algn="r" rtl="1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he-IL" sz="2000" dirty="0">
                <a:latin typeface="Arial" panose="020B0604020202020204" pitchFamily="34" charset="0"/>
                <a:ea typeface="Times New Roman" panose="02020603050405020304" pitchFamily="18" charset="0"/>
              </a:rPr>
              <a:t>מצב משחק "סדרתי" -</a:t>
            </a:r>
          </a:p>
          <a:p>
            <a:pPr marL="342900" lvl="0" indent="-342900" algn="r" rtl="1">
              <a:lnSpc>
                <a:spcPct val="115000"/>
              </a:lnSpc>
              <a:buFont typeface="Symbol" panose="05050102010706020507" pitchFamily="18" charset="2"/>
              <a:buChar char=""/>
            </a:pPr>
            <a:endParaRPr lang="he-IL" sz="2000" dirty="0"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grpSp>
        <p:nvGrpSpPr>
          <p:cNvPr id="3" name="קבוצה 2">
            <a:extLst>
              <a:ext uri="{FF2B5EF4-FFF2-40B4-BE49-F238E27FC236}">
                <a16:creationId xmlns:a16="http://schemas.microsoft.com/office/drawing/2014/main" id="{5DE1660F-EB9F-60A0-1552-F36C6D79CF08}"/>
              </a:ext>
            </a:extLst>
          </p:cNvPr>
          <p:cNvGrpSpPr/>
          <p:nvPr/>
        </p:nvGrpSpPr>
        <p:grpSpPr>
          <a:xfrm>
            <a:off x="6381345" y="2376746"/>
            <a:ext cx="4809427" cy="3634947"/>
            <a:chOff x="0" y="0"/>
            <a:chExt cx="2906395" cy="2337265"/>
          </a:xfrm>
        </p:grpSpPr>
        <p:pic>
          <p:nvPicPr>
            <p:cNvPr id="14" name="תמונה 13">
              <a:extLst>
                <a:ext uri="{FF2B5EF4-FFF2-40B4-BE49-F238E27FC236}">
                  <a16:creationId xmlns:a16="http://schemas.microsoft.com/office/drawing/2014/main" id="{D76AD42F-4A31-27DC-80FA-73ED0DA2E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906395" cy="20554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תיבת טקסט 2">
              <a:extLst>
                <a:ext uri="{FF2B5EF4-FFF2-40B4-BE49-F238E27FC236}">
                  <a16:creationId xmlns:a16="http://schemas.microsoft.com/office/drawing/2014/main" id="{337A2BCA-EC57-561F-5818-05D15A4D19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729" y="2061882"/>
              <a:ext cx="1351915" cy="275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/>
              <a:r>
                <a:rPr lang="he-IL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ערכת נושא קלאסית</a:t>
              </a:r>
              <a:endParaRPr lang="en-US" sz="12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EEDD5A00-080D-8A54-1440-CF870E660E65}"/>
              </a:ext>
            </a:extLst>
          </p:cNvPr>
          <p:cNvGrpSpPr/>
          <p:nvPr/>
        </p:nvGrpSpPr>
        <p:grpSpPr>
          <a:xfrm>
            <a:off x="1309154" y="2376746"/>
            <a:ext cx="4834646" cy="3653715"/>
            <a:chOff x="0" y="0"/>
            <a:chExt cx="2921635" cy="2349218"/>
          </a:xfrm>
        </p:grpSpPr>
        <p:pic>
          <p:nvPicPr>
            <p:cNvPr id="6" name="תמונה 5" descr="תמונה שמכילה טקסט&#10;&#10;התיאור נוצר באופן אוטומטי">
              <a:extLst>
                <a:ext uri="{FF2B5EF4-FFF2-40B4-BE49-F238E27FC236}">
                  <a16:creationId xmlns:a16="http://schemas.microsoft.com/office/drawing/2014/main" id="{AC003F17-B95D-42E6-AC83-B13A29B56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921635" cy="20739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תיבת טקסט 2">
              <a:extLst>
                <a:ext uri="{FF2B5EF4-FFF2-40B4-BE49-F238E27FC236}">
                  <a16:creationId xmlns:a16="http://schemas.microsoft.com/office/drawing/2014/main" id="{7143CFF8-C75E-AB0D-4896-724FA1A893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753036" y="2073835"/>
              <a:ext cx="1368611" cy="275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/>
              <a:r>
                <a:rPr lang="he-IL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ערכת נושא מודרנית</a:t>
              </a:r>
              <a:endParaRPr lang="en-US" sz="12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4602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56E731A-4C2E-09D9-3429-1022352D9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1026269"/>
          </a:xfrm>
        </p:spPr>
        <p:txBody>
          <a:bodyPr>
            <a:normAutofit fontScale="90000"/>
          </a:bodyPr>
          <a:lstStyle/>
          <a:p>
            <a:pPr algn="r"/>
            <a:r>
              <a:rPr lang="he-IL" dirty="0"/>
              <a:t>אפיון הפרויקט – יצירתיות</a:t>
            </a:r>
            <a:br>
              <a:rPr lang="he-IL" dirty="0"/>
            </a:br>
            <a:br>
              <a:rPr lang="he-IL" dirty="0"/>
            </a:br>
            <a:endParaRPr lang="he-IL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F913BC34-497D-2269-9987-32DFB42AB094}"/>
              </a:ext>
            </a:extLst>
          </p:cNvPr>
          <p:cNvSpPr txBox="1"/>
          <p:nvPr/>
        </p:nvSpPr>
        <p:spPr>
          <a:xfrm>
            <a:off x="2101174" y="1415006"/>
            <a:ext cx="8079663" cy="11396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 algn="r" rtl="1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he-IL" sz="2000" dirty="0">
                <a:latin typeface="Arial" panose="020B0604020202020204" pitchFamily="34" charset="0"/>
                <a:ea typeface="Times New Roman" panose="02020603050405020304" pitchFamily="18" charset="0"/>
              </a:rPr>
              <a:t>בכל אחד מהמצבים ניתן לשחק במצב "שחקן יחיד" או "שני שחקנים" (נשלט ע"י מתג).</a:t>
            </a:r>
          </a:p>
          <a:p>
            <a:pPr marL="342900" indent="-342900" algn="r" rtl="1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he-IL" sz="2000" dirty="0">
                <a:latin typeface="Arial" panose="020B0604020202020204" pitchFamily="34" charset="0"/>
                <a:ea typeface="Times New Roman" panose="02020603050405020304" pitchFamily="18" charset="0"/>
              </a:rPr>
              <a:t>מסכי הסיום (הפסד, ניצחון) מוצגים בהתאם.</a:t>
            </a:r>
          </a:p>
          <a:p>
            <a:pPr marL="800100" lvl="1" indent="-342900" algn="r" rtl="1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he-IL" sz="2000" dirty="0">
                <a:latin typeface="Arial" panose="020B0604020202020204" pitchFamily="34" charset="0"/>
                <a:ea typeface="Times New Roman" panose="02020603050405020304" pitchFamily="18" charset="0"/>
              </a:rPr>
              <a:t>מסכי סיום – "שחקן יחיד":</a:t>
            </a:r>
          </a:p>
        </p:txBody>
      </p:sp>
      <p:grpSp>
        <p:nvGrpSpPr>
          <p:cNvPr id="8" name="קבוצה 7">
            <a:extLst>
              <a:ext uri="{FF2B5EF4-FFF2-40B4-BE49-F238E27FC236}">
                <a16:creationId xmlns:a16="http://schemas.microsoft.com/office/drawing/2014/main" id="{ECEEFB3A-AD11-7B5A-E775-B34CDE3A059D}"/>
              </a:ext>
            </a:extLst>
          </p:cNvPr>
          <p:cNvGrpSpPr/>
          <p:nvPr/>
        </p:nvGrpSpPr>
        <p:grpSpPr>
          <a:xfrm>
            <a:off x="6429221" y="2773007"/>
            <a:ext cx="4185642" cy="3245578"/>
            <a:chOff x="0" y="0"/>
            <a:chExt cx="3048635" cy="2450777"/>
          </a:xfrm>
        </p:grpSpPr>
        <p:pic>
          <p:nvPicPr>
            <p:cNvPr id="12" name="תמונה 11">
              <a:extLst>
                <a:ext uri="{FF2B5EF4-FFF2-40B4-BE49-F238E27FC236}">
                  <a16:creationId xmlns:a16="http://schemas.microsoft.com/office/drawing/2014/main" id="{572DAC34-6730-1515-0E0E-9D3FEE23F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048635" cy="2169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תיבת טקסט 2">
              <a:extLst>
                <a:ext uri="{FF2B5EF4-FFF2-40B4-BE49-F238E27FC236}">
                  <a16:creationId xmlns:a16="http://schemas.microsoft.com/office/drawing/2014/main" id="{45177CCD-5C11-E4EA-98F6-5D5CB20766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280894" y="2175435"/>
              <a:ext cx="2563906" cy="2753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/>
              <a:r>
                <a:rPr lang="he-IL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הפסד (הכדור השחור לא הוכנס אחרון)</a:t>
              </a:r>
              <a:endParaRPr lang="en-US" sz="12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קבוצה 8">
            <a:extLst>
              <a:ext uri="{FF2B5EF4-FFF2-40B4-BE49-F238E27FC236}">
                <a16:creationId xmlns:a16="http://schemas.microsoft.com/office/drawing/2014/main" id="{93DA7B99-A27F-B45A-5DDB-856AE7724B0A}"/>
              </a:ext>
            </a:extLst>
          </p:cNvPr>
          <p:cNvGrpSpPr/>
          <p:nvPr/>
        </p:nvGrpSpPr>
        <p:grpSpPr>
          <a:xfrm>
            <a:off x="1856994" y="2780578"/>
            <a:ext cx="4158615" cy="3238007"/>
            <a:chOff x="0" y="0"/>
            <a:chExt cx="3028950" cy="2444801"/>
          </a:xfrm>
        </p:grpSpPr>
        <p:pic>
          <p:nvPicPr>
            <p:cNvPr id="10" name="תמונה 9">
              <a:extLst>
                <a:ext uri="{FF2B5EF4-FFF2-40B4-BE49-F238E27FC236}">
                  <a16:creationId xmlns:a16="http://schemas.microsoft.com/office/drawing/2014/main" id="{29D56B32-B61E-32FE-BC4C-0FEC79346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028950" cy="2181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תיבת טקסט 2">
              <a:extLst>
                <a:ext uri="{FF2B5EF4-FFF2-40B4-BE49-F238E27FC236}">
                  <a16:creationId xmlns:a16="http://schemas.microsoft.com/office/drawing/2014/main" id="{3084B97E-4D07-7B0E-A820-C276F3D0E3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322730" y="2169459"/>
              <a:ext cx="2563906" cy="2753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ctr" rtl="1"/>
              <a:r>
                <a:rPr lang="he-IL" sz="12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ניצחון</a:t>
              </a:r>
              <a:endParaRPr lang="en-US" sz="12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8729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56E731A-4C2E-09D9-3429-1022352D9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1026269"/>
          </a:xfrm>
        </p:spPr>
        <p:txBody>
          <a:bodyPr>
            <a:normAutofit fontScale="90000"/>
          </a:bodyPr>
          <a:lstStyle/>
          <a:p>
            <a:pPr algn="r"/>
            <a:r>
              <a:rPr lang="he-IL" dirty="0"/>
              <a:t>אפיון הפרויקט – יצירתיות</a:t>
            </a:r>
            <a:br>
              <a:rPr lang="he-IL" dirty="0"/>
            </a:br>
            <a:br>
              <a:rPr lang="he-IL" dirty="0"/>
            </a:br>
            <a:endParaRPr lang="he-IL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F913BC34-497D-2269-9987-32DFB42AB094}"/>
              </a:ext>
            </a:extLst>
          </p:cNvPr>
          <p:cNvSpPr txBox="1"/>
          <p:nvPr/>
        </p:nvSpPr>
        <p:spPr>
          <a:xfrm>
            <a:off x="2300088" y="1415006"/>
            <a:ext cx="7880749" cy="4317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800100" lvl="1" indent="-342900" algn="r" rtl="1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he-IL" sz="2000" dirty="0">
                <a:latin typeface="Arial" panose="020B0604020202020204" pitchFamily="34" charset="0"/>
                <a:ea typeface="Times New Roman" panose="02020603050405020304" pitchFamily="18" charset="0"/>
              </a:rPr>
              <a:t>מסכי סיום – "שני שחקנים":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55DDE291-7634-4C97-06D7-4989D23780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694" y="1935985"/>
            <a:ext cx="3161711" cy="2256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82D13908-D665-D1DF-F962-3A0B34A688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232" y="1935985"/>
            <a:ext cx="3161711" cy="2246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9F91E4A8-0B3E-B285-6344-834431A163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260" y="4373167"/>
            <a:ext cx="3134960" cy="2200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674B5AD3-B26B-BB80-E212-58E3329EEF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5" y="4373167"/>
            <a:ext cx="3134960" cy="21942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9791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B5BEC50-CEA6-47A1-0F3F-CC44DE007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הפרויקט בשלמותו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E86EA9D3-0086-550A-5F2A-76FFF9B5B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866" y="1409098"/>
            <a:ext cx="6681290" cy="50111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578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56E731A-4C2E-09D9-3429-1022352D9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1026269"/>
          </a:xfrm>
        </p:spPr>
        <p:txBody>
          <a:bodyPr>
            <a:normAutofit/>
          </a:bodyPr>
          <a:lstStyle/>
          <a:p>
            <a:pPr algn="r"/>
            <a:r>
              <a:rPr lang="he-IL" dirty="0"/>
              <a:t>ארכיטקטורה וממשקים</a:t>
            </a:r>
          </a:p>
        </p:txBody>
      </p:sp>
      <p:sp>
        <p:nvSpPr>
          <p:cNvPr id="37" name="Rectangle 31">
            <a:extLst>
              <a:ext uri="{FF2B5EF4-FFF2-40B4-BE49-F238E27FC236}">
                <a16:creationId xmlns:a16="http://schemas.microsoft.com/office/drawing/2014/main" id="{0216F29C-A65F-BD97-699C-87F9B3831FBD}"/>
              </a:ext>
            </a:extLst>
          </p:cNvPr>
          <p:cNvSpPr/>
          <p:nvPr/>
        </p:nvSpPr>
        <p:spPr>
          <a:xfrm>
            <a:off x="5626886" y="3071454"/>
            <a:ext cx="1479214" cy="2324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DE</a:t>
            </a:r>
            <a:r>
              <a:rPr lang="en-US" sz="2800" b="1" dirty="0">
                <a:solidFill>
                  <a:prstClr val="white"/>
                </a:solidFill>
                <a:latin typeface="Century Gothic" panose="020B0502020202020204"/>
              </a:rPr>
              <a:t>10</a:t>
            </a:r>
            <a:endParaRPr kumimoji="0" lang="he-IL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Gisha" panose="020B0502040204020203" pitchFamily="34" charset="-79"/>
            </a:endParaRPr>
          </a:p>
        </p:txBody>
      </p:sp>
      <p:sp>
        <p:nvSpPr>
          <p:cNvPr id="48" name="Down Arrow 7">
            <a:extLst>
              <a:ext uri="{FF2B5EF4-FFF2-40B4-BE49-F238E27FC236}">
                <a16:creationId xmlns:a16="http://schemas.microsoft.com/office/drawing/2014/main" id="{A6CCFA90-0EAC-37EA-961B-07CDF648AA65}"/>
              </a:ext>
            </a:extLst>
          </p:cNvPr>
          <p:cNvSpPr/>
          <p:nvPr/>
        </p:nvSpPr>
        <p:spPr>
          <a:xfrm rot="5400000" flipV="1">
            <a:off x="4828735" y="3635912"/>
            <a:ext cx="236178" cy="119589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Gisha" panose="020B0502040204020203" pitchFamily="34" charset="-79"/>
            </a:endParaRPr>
          </a:p>
        </p:txBody>
      </p:sp>
      <p:sp>
        <p:nvSpPr>
          <p:cNvPr id="52" name="Rectangle 31">
            <a:extLst>
              <a:ext uri="{FF2B5EF4-FFF2-40B4-BE49-F238E27FC236}">
                <a16:creationId xmlns:a16="http://schemas.microsoft.com/office/drawing/2014/main" id="{0A6259C3-7375-7186-A35B-477FD407A750}"/>
              </a:ext>
            </a:extLst>
          </p:cNvPr>
          <p:cNvSpPr/>
          <p:nvPr/>
        </p:nvSpPr>
        <p:spPr>
          <a:xfrm>
            <a:off x="2342749" y="2527807"/>
            <a:ext cx="1889396" cy="1026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white"/>
                </a:solidFill>
                <a:latin typeface="Century Gothic" panose="020B0502020202020204"/>
              </a:rPr>
              <a:t>Keyboard</a:t>
            </a:r>
            <a:endParaRPr kumimoji="0" lang="he-IL" sz="2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Gisha" panose="020B0502040204020203" pitchFamily="34" charset="-79"/>
            </a:endParaRPr>
          </a:p>
        </p:txBody>
      </p:sp>
      <p:sp>
        <p:nvSpPr>
          <p:cNvPr id="53" name="Rectangle 31">
            <a:extLst>
              <a:ext uri="{FF2B5EF4-FFF2-40B4-BE49-F238E27FC236}">
                <a16:creationId xmlns:a16="http://schemas.microsoft.com/office/drawing/2014/main" id="{E7DCCF9C-3DD2-6415-28CD-FDB2CADB42A8}"/>
              </a:ext>
            </a:extLst>
          </p:cNvPr>
          <p:cNvSpPr/>
          <p:nvPr/>
        </p:nvSpPr>
        <p:spPr>
          <a:xfrm>
            <a:off x="2342749" y="3720722"/>
            <a:ext cx="1889396" cy="1026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white"/>
                </a:solidFill>
                <a:latin typeface="Century Gothic" panose="020B0502020202020204"/>
              </a:rPr>
              <a:t>Switches</a:t>
            </a:r>
            <a:endParaRPr kumimoji="0" lang="he-IL" sz="2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Gisha" panose="020B0502040204020203" pitchFamily="34" charset="-79"/>
            </a:endParaRPr>
          </a:p>
        </p:txBody>
      </p:sp>
      <p:sp>
        <p:nvSpPr>
          <p:cNvPr id="54" name="Rectangle 31">
            <a:extLst>
              <a:ext uri="{FF2B5EF4-FFF2-40B4-BE49-F238E27FC236}">
                <a16:creationId xmlns:a16="http://schemas.microsoft.com/office/drawing/2014/main" id="{A4109616-2056-1BA0-0736-12429D1C8C86}"/>
              </a:ext>
            </a:extLst>
          </p:cNvPr>
          <p:cNvSpPr/>
          <p:nvPr/>
        </p:nvSpPr>
        <p:spPr>
          <a:xfrm>
            <a:off x="2342749" y="4913637"/>
            <a:ext cx="1889396" cy="1026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Gisha" panose="020B0502040204020203" pitchFamily="34" charset="-79"/>
              </a:rPr>
              <a:t>Keys</a:t>
            </a:r>
            <a:endParaRPr kumimoji="0" lang="he-IL" sz="2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Gisha" panose="020B0502040204020203" pitchFamily="34" charset="-79"/>
            </a:endParaRPr>
          </a:p>
        </p:txBody>
      </p:sp>
      <p:sp>
        <p:nvSpPr>
          <p:cNvPr id="55" name="Rectangle 31">
            <a:extLst>
              <a:ext uri="{FF2B5EF4-FFF2-40B4-BE49-F238E27FC236}">
                <a16:creationId xmlns:a16="http://schemas.microsoft.com/office/drawing/2014/main" id="{CE1AB221-EA98-643C-2A1D-68D4E922EED3}"/>
              </a:ext>
            </a:extLst>
          </p:cNvPr>
          <p:cNvSpPr/>
          <p:nvPr/>
        </p:nvSpPr>
        <p:spPr>
          <a:xfrm>
            <a:off x="8531967" y="2373094"/>
            <a:ext cx="1675389" cy="1026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Screen</a:t>
            </a:r>
            <a:endParaRPr kumimoji="0" lang="he-IL" sz="2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Gisha" panose="020B0502040204020203" pitchFamily="34" charset="-79"/>
            </a:endParaRPr>
          </a:p>
        </p:txBody>
      </p:sp>
      <p:sp>
        <p:nvSpPr>
          <p:cNvPr id="56" name="Rectangle 31">
            <a:extLst>
              <a:ext uri="{FF2B5EF4-FFF2-40B4-BE49-F238E27FC236}">
                <a16:creationId xmlns:a16="http://schemas.microsoft.com/office/drawing/2014/main" id="{25E9F6BC-09C9-FB46-1046-F3BB27783727}"/>
              </a:ext>
            </a:extLst>
          </p:cNvPr>
          <p:cNvSpPr/>
          <p:nvPr/>
        </p:nvSpPr>
        <p:spPr>
          <a:xfrm>
            <a:off x="8531968" y="3581876"/>
            <a:ext cx="1675389" cy="1026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Speaker</a:t>
            </a:r>
            <a:endParaRPr kumimoji="0" lang="he-IL" sz="2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Gisha" panose="020B0502040204020203" pitchFamily="34" charset="-79"/>
            </a:endParaRPr>
          </a:p>
        </p:txBody>
      </p:sp>
      <p:sp>
        <p:nvSpPr>
          <p:cNvPr id="57" name="Rectangle 31">
            <a:extLst>
              <a:ext uri="{FF2B5EF4-FFF2-40B4-BE49-F238E27FC236}">
                <a16:creationId xmlns:a16="http://schemas.microsoft.com/office/drawing/2014/main" id="{7F8FF5A6-6E97-F6A8-6242-22D55A1FB1AB}"/>
              </a:ext>
            </a:extLst>
          </p:cNvPr>
          <p:cNvSpPr/>
          <p:nvPr/>
        </p:nvSpPr>
        <p:spPr>
          <a:xfrm>
            <a:off x="8551404" y="4746991"/>
            <a:ext cx="1675389" cy="1026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7-SEG</a:t>
            </a:r>
            <a:endParaRPr kumimoji="0" lang="he-IL" sz="2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Gisha" panose="020B0502040204020203" pitchFamily="34" charset="-79"/>
            </a:endParaRPr>
          </a:p>
        </p:txBody>
      </p:sp>
      <p:sp>
        <p:nvSpPr>
          <p:cNvPr id="58" name="Down Arrow 7">
            <a:extLst>
              <a:ext uri="{FF2B5EF4-FFF2-40B4-BE49-F238E27FC236}">
                <a16:creationId xmlns:a16="http://schemas.microsoft.com/office/drawing/2014/main" id="{6475F6C2-4EE5-7C53-05D3-311B8C1B106F}"/>
              </a:ext>
            </a:extLst>
          </p:cNvPr>
          <p:cNvSpPr/>
          <p:nvPr/>
        </p:nvSpPr>
        <p:spPr>
          <a:xfrm rot="5400000" flipV="1">
            <a:off x="7700944" y="3598023"/>
            <a:ext cx="236178" cy="119589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Gisha" panose="020B0502040204020203" pitchFamily="34" charset="-79"/>
            </a:endParaRPr>
          </a:p>
        </p:txBody>
      </p:sp>
      <p:sp>
        <p:nvSpPr>
          <p:cNvPr id="60" name="Down Arrow 7">
            <a:extLst>
              <a:ext uri="{FF2B5EF4-FFF2-40B4-BE49-F238E27FC236}">
                <a16:creationId xmlns:a16="http://schemas.microsoft.com/office/drawing/2014/main" id="{6A9026F6-1138-A29C-7533-CF2FBC63986E}"/>
              </a:ext>
            </a:extLst>
          </p:cNvPr>
          <p:cNvSpPr/>
          <p:nvPr/>
        </p:nvSpPr>
        <p:spPr>
          <a:xfrm rot="5400000" flipV="1">
            <a:off x="4826989" y="4547069"/>
            <a:ext cx="236178" cy="119589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Gisha" panose="020B0502040204020203" pitchFamily="34" charset="-79"/>
            </a:endParaRPr>
          </a:p>
        </p:txBody>
      </p:sp>
      <p:sp>
        <p:nvSpPr>
          <p:cNvPr id="61" name="Down Arrow 7">
            <a:extLst>
              <a:ext uri="{FF2B5EF4-FFF2-40B4-BE49-F238E27FC236}">
                <a16:creationId xmlns:a16="http://schemas.microsoft.com/office/drawing/2014/main" id="{B98A29E5-D68D-1256-9F9B-B5D77739CD79}"/>
              </a:ext>
            </a:extLst>
          </p:cNvPr>
          <p:cNvSpPr/>
          <p:nvPr/>
        </p:nvSpPr>
        <p:spPr>
          <a:xfrm rot="5400000" flipV="1">
            <a:off x="4826989" y="2771990"/>
            <a:ext cx="236178" cy="119589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Gisha" panose="020B0502040204020203" pitchFamily="34" charset="-79"/>
            </a:endParaRPr>
          </a:p>
        </p:txBody>
      </p:sp>
      <p:sp>
        <p:nvSpPr>
          <p:cNvPr id="62" name="Down Arrow 7">
            <a:extLst>
              <a:ext uri="{FF2B5EF4-FFF2-40B4-BE49-F238E27FC236}">
                <a16:creationId xmlns:a16="http://schemas.microsoft.com/office/drawing/2014/main" id="{E46C676D-CBF5-A719-A30E-07288B4BFC44}"/>
              </a:ext>
            </a:extLst>
          </p:cNvPr>
          <p:cNvSpPr/>
          <p:nvPr/>
        </p:nvSpPr>
        <p:spPr>
          <a:xfrm rot="5400000" flipV="1">
            <a:off x="7710663" y="4450961"/>
            <a:ext cx="236178" cy="119589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Gisha" panose="020B0502040204020203" pitchFamily="34" charset="-79"/>
            </a:endParaRPr>
          </a:p>
        </p:txBody>
      </p:sp>
      <p:sp>
        <p:nvSpPr>
          <p:cNvPr id="63" name="Down Arrow 7">
            <a:extLst>
              <a:ext uri="{FF2B5EF4-FFF2-40B4-BE49-F238E27FC236}">
                <a16:creationId xmlns:a16="http://schemas.microsoft.com/office/drawing/2014/main" id="{13584272-436B-22DD-A2A2-27561E5D937B}"/>
              </a:ext>
            </a:extLst>
          </p:cNvPr>
          <p:cNvSpPr/>
          <p:nvPr/>
        </p:nvSpPr>
        <p:spPr>
          <a:xfrm rot="5400000" flipV="1">
            <a:off x="7710663" y="2667311"/>
            <a:ext cx="236178" cy="119589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55997487"/>
      </p:ext>
    </p:extLst>
  </p:cSld>
  <p:clrMapOvr>
    <a:masterClrMapping/>
  </p:clrMapOvr>
</p:sld>
</file>

<file path=ppt/theme/theme1.xml><?xml version="1.0" encoding="utf-8"?>
<a:theme xmlns:a="http://schemas.openxmlformats.org/drawingml/2006/main" name="חיתוך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TM10001105[[fn=חיתוך]]</Template>
  <TotalTime>74</TotalTime>
  <Words>894</Words>
  <Application>Microsoft Office PowerPoint</Application>
  <PresentationFormat>מסך רחב</PresentationFormat>
  <Paragraphs>120</Paragraphs>
  <Slides>21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21</vt:i4>
      </vt:variant>
    </vt:vector>
  </HeadingPairs>
  <TitlesOfParts>
    <vt:vector size="26" baseType="lpstr">
      <vt:lpstr>Arial</vt:lpstr>
      <vt:lpstr>Century Gothic</vt:lpstr>
      <vt:lpstr>Franklin Gothic Book</vt:lpstr>
      <vt:lpstr>Symbol</vt:lpstr>
      <vt:lpstr>חיתוך</vt:lpstr>
      <vt:lpstr>Billiard Game</vt:lpstr>
      <vt:lpstr>אפיון הפרויקט – דרישות  </vt:lpstr>
      <vt:lpstr>אפיון הפרויקט – יצירתיות  </vt:lpstr>
      <vt:lpstr>אפיון הפרויקט – יצירתיות  </vt:lpstr>
      <vt:lpstr>אפיון הפרויקט – יצירתיות  </vt:lpstr>
      <vt:lpstr>אפיון הפרויקט – יצירתיות  </vt:lpstr>
      <vt:lpstr>אפיון הפרויקט – יצירתיות  </vt:lpstr>
      <vt:lpstr>הפרויקט בשלמותו</vt:lpstr>
      <vt:lpstr>ארכיטקטורה וממשקים</vt:lpstr>
      <vt:lpstr>הוראות הפעלה</vt:lpstr>
      <vt:lpstr>הוראות הפעלה</vt:lpstr>
      <vt:lpstr>סכמת מלבנים</vt:lpstr>
      <vt:lpstr>שרטוט היררכיה עליונה</vt:lpstr>
      <vt:lpstr>מודול ראשון - AimObject</vt:lpstr>
      <vt:lpstr>מודול ראשון – מכונת המצבים</vt:lpstr>
      <vt:lpstr>מודול שני - gameController</vt:lpstr>
      <vt:lpstr>מודול שני – מכונת המצבים</vt:lpstr>
      <vt:lpstr>שימוש מעניין ב-Signal Tap</vt:lpstr>
      <vt:lpstr>שימוש מעניין ב-Signal Tap</vt:lpstr>
      <vt:lpstr>סיכום ומסקנות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Billiard Game</dc:title>
  <dc:creator>Yakir Lugasi</dc:creator>
  <cp:lastModifiedBy>Yakir Lugasi</cp:lastModifiedBy>
  <cp:revision>6</cp:revision>
  <dcterms:created xsi:type="dcterms:W3CDTF">2022-09-12T10:53:55Z</dcterms:created>
  <dcterms:modified xsi:type="dcterms:W3CDTF">2022-09-12T12:09:28Z</dcterms:modified>
</cp:coreProperties>
</file>